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1" r:id="rId29"/>
    <p:sldId id="286" r:id="rId30"/>
    <p:sldId id="285" r:id="rId31"/>
    <p:sldId id="284" r:id="rId32"/>
    <p:sldId id="287" r:id="rId33"/>
    <p:sldId id="288" r:id="rId34"/>
    <p:sldId id="289" r:id="rId35"/>
    <p:sldId id="292" r:id="rId36"/>
    <p:sldId id="312" r:id="rId37"/>
  </p:sldIdLst>
  <p:sldSz cx="12192000" cy="6858000"/>
  <p:notesSz cx="6858000" cy="9144000"/>
  <p:embeddedFontLst>
    <p:embeddedFont>
      <p:font typeface="Arial Black" panose="020B0A04020102020204" pitchFamily="34" charset="0"/>
      <p:regular r:id="rId39"/>
      <p:bold r:id="rId40"/>
    </p:embeddedFont>
    <p:embeddedFont>
      <p:font typeface="Bradley Hand ITC" panose="03070402050302030203" pitchFamily="66" charset="0"/>
      <p:regular r:id="rId41"/>
    </p:embeddedFon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DE6C3A82-EA31-4495-8DB2-0D5C3996432C}">
          <p14:sldIdLst>
            <p14:sldId id="256"/>
            <p14:sldId id="257"/>
            <p14:sldId id="258"/>
            <p14:sldId id="259"/>
            <p14:sldId id="260"/>
            <p14:sldId id="261"/>
            <p14:sldId id="262"/>
            <p14:sldId id="263"/>
            <p14:sldId id="264"/>
            <p14:sldId id="265"/>
            <p14:sldId id="266"/>
            <p14:sldId id="267"/>
            <p14:sldId id="268"/>
            <p14:sldId id="269"/>
          </p14:sldIdLst>
        </p14:section>
        <p14:section name="Inorganic reactions" id="{CE428A76-DE42-4249-90BE-8C220C43785C}">
          <p14:sldIdLst>
            <p14:sldId id="271"/>
            <p14:sldId id="272"/>
            <p14:sldId id="273"/>
            <p14:sldId id="274"/>
            <p14:sldId id="275"/>
            <p14:sldId id="276"/>
            <p14:sldId id="277"/>
            <p14:sldId id="278"/>
            <p14:sldId id="279"/>
            <p14:sldId id="280"/>
            <p14:sldId id="281"/>
            <p14:sldId id="282"/>
            <p14:sldId id="283"/>
          </p14:sldIdLst>
        </p14:section>
        <p14:section name="Organic reactions" id="{6049CCFD-902D-42A6-9CD0-6BC82675C7B9}">
          <p14:sldIdLst>
            <p14:sldId id="311"/>
            <p14:sldId id="286"/>
            <p14:sldId id="285"/>
            <p14:sldId id="284"/>
            <p14:sldId id="287"/>
            <p14:sldId id="288"/>
            <p14:sldId id="289"/>
            <p14:sldId id="292"/>
            <p14:sldId id="312"/>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NzrT65QF6Xrgk1x/O6h/3YOU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16"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7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77"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02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5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6"/>
        <p:cNvGrpSpPr/>
        <p:nvPr/>
      </p:nvGrpSpPr>
      <p:grpSpPr>
        <a:xfrm>
          <a:off x="0" y="0"/>
          <a:ext cx="0" cy="0"/>
          <a:chOff x="0" y="0"/>
          <a:chExt cx="0" cy="0"/>
        </a:xfrm>
      </p:grpSpPr>
      <p:sp>
        <p:nvSpPr>
          <p:cNvPr id="77" name="Google Shape;77;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2"/>
        <p:cNvGrpSpPr/>
        <p:nvPr/>
      </p:nvGrpSpPr>
      <p:grpSpPr>
        <a:xfrm>
          <a:off x="0" y="0"/>
          <a:ext cx="0" cy="0"/>
          <a:chOff x="0" y="0"/>
          <a:chExt cx="0" cy="0"/>
        </a:xfrm>
      </p:grpSpPr>
      <p:sp>
        <p:nvSpPr>
          <p:cNvPr id="83" name="Google Shape;83;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5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2133"/>
              </a:spcBef>
              <a:spcAft>
                <a:spcPts val="0"/>
              </a:spcAft>
              <a:buClr>
                <a:schemeClr val="dk1"/>
              </a:buClr>
              <a:buSzPts val="1400"/>
              <a:buChar char="○"/>
              <a:defRPr/>
            </a:lvl2pPr>
            <a:lvl3pPr marL="1371600" lvl="2" indent="-317500" algn="l">
              <a:lnSpc>
                <a:spcPct val="115000"/>
              </a:lnSpc>
              <a:spcBef>
                <a:spcPts val="2133"/>
              </a:spcBef>
              <a:spcAft>
                <a:spcPts val="0"/>
              </a:spcAft>
              <a:buClr>
                <a:schemeClr val="dk1"/>
              </a:buClr>
              <a:buSzPts val="1400"/>
              <a:buChar char="■"/>
              <a:defRPr/>
            </a:lvl3pPr>
            <a:lvl4pPr marL="1828800" lvl="3" indent="-317500" algn="l">
              <a:lnSpc>
                <a:spcPct val="115000"/>
              </a:lnSpc>
              <a:spcBef>
                <a:spcPts val="2133"/>
              </a:spcBef>
              <a:spcAft>
                <a:spcPts val="0"/>
              </a:spcAft>
              <a:buClr>
                <a:schemeClr val="dk1"/>
              </a:buClr>
              <a:buSzPts val="1400"/>
              <a:buChar char="●"/>
              <a:defRPr/>
            </a:lvl4pPr>
            <a:lvl5pPr marL="2286000" lvl="4" indent="-317500" algn="l">
              <a:lnSpc>
                <a:spcPct val="115000"/>
              </a:lnSpc>
              <a:spcBef>
                <a:spcPts val="2133"/>
              </a:spcBef>
              <a:spcAft>
                <a:spcPts val="0"/>
              </a:spcAft>
              <a:buClr>
                <a:schemeClr val="dk1"/>
              </a:buClr>
              <a:buSzPts val="1400"/>
              <a:buChar char="○"/>
              <a:defRPr/>
            </a:lvl5pPr>
            <a:lvl6pPr marL="2743200" lvl="5" indent="-317500" algn="l">
              <a:lnSpc>
                <a:spcPct val="115000"/>
              </a:lnSpc>
              <a:spcBef>
                <a:spcPts val="2133"/>
              </a:spcBef>
              <a:spcAft>
                <a:spcPts val="0"/>
              </a:spcAft>
              <a:buClr>
                <a:schemeClr val="dk1"/>
              </a:buClr>
              <a:buSzPts val="1400"/>
              <a:buChar char="■"/>
              <a:defRPr/>
            </a:lvl6pPr>
            <a:lvl7pPr marL="3200400" lvl="6" indent="-317500" algn="l">
              <a:lnSpc>
                <a:spcPct val="115000"/>
              </a:lnSpc>
              <a:spcBef>
                <a:spcPts val="2133"/>
              </a:spcBef>
              <a:spcAft>
                <a:spcPts val="0"/>
              </a:spcAft>
              <a:buClr>
                <a:schemeClr val="dk1"/>
              </a:buClr>
              <a:buSzPts val="1400"/>
              <a:buChar char="●"/>
              <a:defRPr/>
            </a:lvl7pPr>
            <a:lvl8pPr marL="3657600" lvl="7" indent="-317500" algn="l">
              <a:lnSpc>
                <a:spcPct val="115000"/>
              </a:lnSpc>
              <a:spcBef>
                <a:spcPts val="2133"/>
              </a:spcBef>
              <a:spcAft>
                <a:spcPts val="0"/>
              </a:spcAft>
              <a:buClr>
                <a:schemeClr val="dk1"/>
              </a:buClr>
              <a:buSzPts val="1400"/>
              <a:buChar char="○"/>
              <a:defRPr/>
            </a:lvl8pPr>
            <a:lvl9pPr marL="4114800" lvl="8" indent="-317500" algn="l">
              <a:lnSpc>
                <a:spcPct val="115000"/>
              </a:lnSpc>
              <a:spcBef>
                <a:spcPts val="2133"/>
              </a:spcBef>
              <a:spcAft>
                <a:spcPts val="2133"/>
              </a:spcAft>
              <a:buClr>
                <a:schemeClr val="dk1"/>
              </a:buClr>
              <a:buSzPts val="1400"/>
              <a:buChar char="■"/>
              <a:defRPr/>
            </a:lvl9pPr>
          </a:lstStyle>
          <a:p>
            <a:endParaRPr/>
          </a:p>
        </p:txBody>
      </p:sp>
      <p:sp>
        <p:nvSpPr>
          <p:cNvPr id="36" name="Google Shape;36;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8"/>
        <p:cNvGrpSpPr/>
        <p:nvPr/>
      </p:nvGrpSpPr>
      <p:grpSpPr>
        <a:xfrm>
          <a:off x="0" y="0"/>
          <a:ext cx="0" cy="0"/>
          <a:chOff x="0" y="0"/>
          <a:chExt cx="0" cy="0"/>
        </a:xfrm>
      </p:grpSpPr>
      <p:sp>
        <p:nvSpPr>
          <p:cNvPr id="59" name="Google Shape;5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2"/>
        <p:cNvGrpSpPr/>
        <p:nvPr/>
      </p:nvGrpSpPr>
      <p:grpSpPr>
        <a:xfrm>
          <a:off x="0" y="0"/>
          <a:ext cx="0" cy="0"/>
          <a:chOff x="0" y="0"/>
          <a:chExt cx="0" cy="0"/>
        </a:xfrm>
      </p:grpSpPr>
      <p:sp>
        <p:nvSpPr>
          <p:cNvPr id="63" name="Google Shape;63;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9"/>
        <p:cNvGrpSpPr/>
        <p:nvPr/>
      </p:nvGrpSpPr>
      <p:grpSpPr>
        <a:xfrm>
          <a:off x="0" y="0"/>
          <a:ext cx="0" cy="0"/>
          <a:chOff x="0" y="0"/>
          <a:chExt cx="0" cy="0"/>
        </a:xfrm>
      </p:grpSpPr>
      <p:sp>
        <p:nvSpPr>
          <p:cNvPr id="70" name="Google Shape;70;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Google Shape;72;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524000" y="2567709"/>
            <a:ext cx="9144000" cy="94225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Arial"/>
              <a:buNone/>
            </a:pPr>
            <a:r>
              <a:rPr lang="en-US" sz="4800" b="1">
                <a:latin typeface="Georgia"/>
                <a:ea typeface="Georgia"/>
                <a:cs typeface="Georgia"/>
                <a:sym typeface="Georgia"/>
              </a:rPr>
              <a:t>Types of chemical reactions</a:t>
            </a:r>
            <a:endParaRPr sz="4800" b="1">
              <a:latin typeface="Georgia"/>
              <a:ea typeface="Georgia"/>
              <a:cs typeface="Georgia"/>
              <a:sym typeface="Georgia"/>
            </a:endParaRPr>
          </a:p>
        </p:txBody>
      </p:sp>
      <p:sp>
        <p:nvSpPr>
          <p:cNvPr id="93" name="Google Shape;93;p1"/>
          <p:cNvSpPr txBox="1"/>
          <p:nvPr/>
        </p:nvSpPr>
        <p:spPr>
          <a:xfrm>
            <a:off x="1835700" y="518916"/>
            <a:ext cx="8520600" cy="107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Georgia"/>
                <a:ea typeface="Georgia"/>
                <a:cs typeface="Georgia"/>
                <a:sym typeface="Georgia"/>
              </a:rPr>
              <a:t>Al-Farabi Kazakh National University</a:t>
            </a:r>
            <a:endParaRPr>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Georgia"/>
                <a:ea typeface="Georgia"/>
                <a:cs typeface="Georgia"/>
                <a:sym typeface="Georgia"/>
              </a:rPr>
              <a:t>Higher School of Medicine</a:t>
            </a:r>
            <a:endParaRPr>
              <a:latin typeface="Georgia"/>
              <a:ea typeface="Georgia"/>
              <a:cs typeface="Georgia"/>
              <a:sym typeface="Georgi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BA5BA6D9-DA58-407C-AA37-1C075812C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914" y="3848935"/>
            <a:ext cx="4139682" cy="2328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Factors That Affect Reaction Rate</a:t>
            </a:r>
            <a:endParaRPr b="1"/>
          </a:p>
        </p:txBody>
      </p:sp>
      <p:sp>
        <p:nvSpPr>
          <p:cNvPr id="155" name="Google Shape;15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Temperature</a:t>
            </a:r>
            <a:endParaRPr/>
          </a:p>
          <a:p>
            <a:pPr marL="228600" lvl="0" indent="-228600" algn="l" rtl="0">
              <a:lnSpc>
                <a:spcPct val="90000"/>
              </a:lnSpc>
              <a:spcBef>
                <a:spcPts val="1000"/>
              </a:spcBef>
              <a:spcAft>
                <a:spcPts val="0"/>
              </a:spcAft>
              <a:buClr>
                <a:schemeClr val="dk1"/>
              </a:buClr>
              <a:buSzPts val="2800"/>
              <a:buChar char="•"/>
            </a:pPr>
            <a:r>
              <a:rPr lang="en-US"/>
              <a:t>Concentration</a:t>
            </a:r>
            <a:endParaRPr/>
          </a:p>
          <a:p>
            <a:pPr marL="228600" lvl="0" indent="-228600" algn="l" rtl="0">
              <a:lnSpc>
                <a:spcPct val="90000"/>
              </a:lnSpc>
              <a:spcBef>
                <a:spcPts val="1000"/>
              </a:spcBef>
              <a:spcAft>
                <a:spcPts val="0"/>
              </a:spcAft>
              <a:buClr>
                <a:schemeClr val="dk1"/>
              </a:buClr>
              <a:buSzPts val="2800"/>
              <a:buChar char="•"/>
            </a:pPr>
            <a:r>
              <a:rPr lang="en-US"/>
              <a:t>Surface Area (Particle Size)</a:t>
            </a:r>
            <a:endParaRPr/>
          </a:p>
          <a:p>
            <a:pPr marL="228600" lvl="0" indent="-228600" algn="l" rtl="0">
              <a:lnSpc>
                <a:spcPct val="90000"/>
              </a:lnSpc>
              <a:spcBef>
                <a:spcPts val="1000"/>
              </a:spcBef>
              <a:spcAft>
                <a:spcPts val="0"/>
              </a:spcAft>
              <a:buClr>
                <a:schemeClr val="dk1"/>
              </a:buClr>
              <a:buSzPts val="2800"/>
              <a:buChar char="•"/>
            </a:pPr>
            <a:r>
              <a:rPr lang="en-US"/>
              <a:t>Catalyst</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Temperature</a:t>
            </a:r>
            <a:endParaRPr/>
          </a:p>
        </p:txBody>
      </p:sp>
      <p:sp>
        <p:nvSpPr>
          <p:cNvPr id="161" name="Google Shape;161;p11"/>
          <p:cNvSpPr txBox="1">
            <a:spLocks noGrp="1"/>
          </p:cNvSpPr>
          <p:nvPr>
            <p:ph type="body" idx="1"/>
          </p:nvPr>
        </p:nvSpPr>
        <p:spPr>
          <a:xfrm>
            <a:off x="838200" y="1690688"/>
            <a:ext cx="5318760" cy="43888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Increasing the temperature increases the kinetic energy of the reactant particles. The particles move more quickly increasing the frequency of collisions. The particles also collide with more energy which increases the likelihood of each collision being successful.</a:t>
            </a:r>
            <a:endParaRPr/>
          </a:p>
        </p:txBody>
      </p:sp>
      <p:pic>
        <p:nvPicPr>
          <p:cNvPr id="162" name="Google Shape;162;p11"/>
          <p:cNvPicPr preferRelativeResize="0"/>
          <p:nvPr/>
        </p:nvPicPr>
        <p:blipFill rotWithShape="1">
          <a:blip r:embed="rId3">
            <a:alphaModFix/>
          </a:blip>
          <a:srcRect/>
          <a:stretch/>
        </p:blipFill>
        <p:spPr>
          <a:xfrm>
            <a:off x="6691947" y="530224"/>
            <a:ext cx="4943120" cy="556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Concentration</a:t>
            </a:r>
            <a:endParaRPr b="1"/>
          </a:p>
        </p:txBody>
      </p:sp>
      <p:sp>
        <p:nvSpPr>
          <p:cNvPr id="168" name="Google Shape;168;p12"/>
          <p:cNvSpPr txBox="1">
            <a:spLocks noGrp="1"/>
          </p:cNvSpPr>
          <p:nvPr>
            <p:ph type="body" idx="1"/>
          </p:nvPr>
        </p:nvSpPr>
        <p:spPr>
          <a:xfrm>
            <a:off x="1214120" y="4409439"/>
            <a:ext cx="10271760" cy="203200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a:t>Increasing the concentration means there are more reactant particle in a given space (volume). This increases the chance that reactant particles will collide. The increased frequency of collisions results in a faster rate of reaction.</a:t>
            </a:r>
            <a:endParaRPr/>
          </a:p>
        </p:txBody>
      </p:sp>
      <p:pic>
        <p:nvPicPr>
          <p:cNvPr id="169" name="Google Shape;169;p12"/>
          <p:cNvPicPr preferRelativeResize="0"/>
          <p:nvPr/>
        </p:nvPicPr>
        <p:blipFill rotWithShape="1">
          <a:blip r:embed="rId3">
            <a:alphaModFix/>
          </a:blip>
          <a:srcRect/>
          <a:stretch/>
        </p:blipFill>
        <p:spPr>
          <a:xfrm>
            <a:off x="2377440" y="1501457"/>
            <a:ext cx="7178357" cy="26715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Surface Area / Particle Size</a:t>
            </a:r>
            <a:endParaRPr b="1"/>
          </a:p>
        </p:txBody>
      </p:sp>
      <p:sp>
        <p:nvSpPr>
          <p:cNvPr id="175" name="Google Shape;175;p1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Breaking the reactant into smaller pieces increases the surface and more particles are exposed to the reaction mixture. This results in an increased frequency of collisions and therefore a faster rate of reaction.</a:t>
            </a:r>
            <a:endParaRPr/>
          </a:p>
        </p:txBody>
      </p:sp>
      <p:pic>
        <p:nvPicPr>
          <p:cNvPr id="176" name="Google Shape;176;p13"/>
          <p:cNvPicPr preferRelativeResize="0"/>
          <p:nvPr/>
        </p:nvPicPr>
        <p:blipFill rotWithShape="1">
          <a:blip r:embed="rId3">
            <a:alphaModFix/>
          </a:blip>
          <a:srcRect/>
          <a:stretch/>
        </p:blipFill>
        <p:spPr>
          <a:xfrm>
            <a:off x="3544570" y="3393757"/>
            <a:ext cx="5753100" cy="3057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Catalyst</a:t>
            </a:r>
            <a:endParaRPr b="1"/>
          </a:p>
        </p:txBody>
      </p:sp>
      <p:sp>
        <p:nvSpPr>
          <p:cNvPr id="182" name="Google Shape;182;p14"/>
          <p:cNvSpPr txBox="1">
            <a:spLocks noGrp="1"/>
          </p:cNvSpPr>
          <p:nvPr>
            <p:ph type="body" idx="1"/>
          </p:nvPr>
        </p:nvSpPr>
        <p:spPr>
          <a:xfrm>
            <a:off x="330200" y="1690688"/>
            <a:ext cx="11023600" cy="3551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catalyst is a substance that speeds up a reaction, but is not used up in the process (is not a reactant). Catalysts reduce the activation energy of a reaction. Activation energy is the energy needed to initiate a chemical reaction. A certain level of energy is often needed in order to break existing bond, before new bonds can be formed an energy is released. </a:t>
            </a:r>
            <a:endParaRPr/>
          </a:p>
        </p:txBody>
      </p:sp>
      <p:pic>
        <p:nvPicPr>
          <p:cNvPr id="183" name="Google Shape;183;p14"/>
          <p:cNvPicPr preferRelativeResize="0"/>
          <p:nvPr/>
        </p:nvPicPr>
        <p:blipFill rotWithShape="1">
          <a:blip r:embed="rId3">
            <a:alphaModFix/>
          </a:blip>
          <a:srcRect/>
          <a:stretch/>
        </p:blipFill>
        <p:spPr>
          <a:xfrm>
            <a:off x="6797204" y="3792537"/>
            <a:ext cx="4952674" cy="2900045"/>
          </a:xfrm>
          <a:prstGeom prst="rect">
            <a:avLst/>
          </a:prstGeom>
          <a:noFill/>
          <a:ln>
            <a:noFill/>
          </a:ln>
        </p:spPr>
      </p:pic>
      <p:sp>
        <p:nvSpPr>
          <p:cNvPr id="184" name="Google Shape;184;p14"/>
          <p:cNvSpPr txBox="1"/>
          <p:nvPr/>
        </p:nvSpPr>
        <p:spPr>
          <a:xfrm>
            <a:off x="541085" y="4411563"/>
            <a:ext cx="681475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A catalyst means that less energy is needed to get the reaction started.</a:t>
            </a:r>
            <a:endParaRPr sz="2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body" idx="1"/>
          </p:nvPr>
        </p:nvSpPr>
        <p:spPr>
          <a:xfrm>
            <a:off x="838200" y="1757680"/>
            <a:ext cx="10515600" cy="47170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A chemical reaction </a:t>
            </a:r>
            <a:r>
              <a:rPr lang="en-US"/>
              <a:t>is a process in which at least one new substance is produced as a result of chemical change.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combination reactions,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decomposition reactions,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single-replacement reactions,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double-replacement reactions,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combustion reactions</a:t>
            </a:r>
            <a:endParaRPr/>
          </a:p>
          <a:p>
            <a:pPr marL="228600" lvl="0" indent="-228600" algn="l" rtl="0">
              <a:lnSpc>
                <a:spcPct val="90000"/>
              </a:lnSpc>
              <a:spcBef>
                <a:spcPts val="1000"/>
              </a:spcBef>
              <a:spcAft>
                <a:spcPts val="0"/>
              </a:spcAft>
              <a:buClr>
                <a:srgbClr val="FF0000"/>
              </a:buClr>
              <a:buSzPts val="2800"/>
              <a:buFont typeface="Noto Sans Symbols"/>
              <a:buChar char="▪"/>
            </a:pPr>
            <a:r>
              <a:rPr lang="en-US">
                <a:solidFill>
                  <a:srgbClr val="FF0000"/>
                </a:solidFill>
              </a:rPr>
              <a:t>Acid-base neutralization</a:t>
            </a:r>
            <a:endParaRPr>
              <a:solidFill>
                <a:srgbClr val="FF0000"/>
              </a:solidFill>
            </a:endParaRPr>
          </a:p>
        </p:txBody>
      </p:sp>
      <p:sp>
        <p:nvSpPr>
          <p:cNvPr id="196" name="Google Shape;196;p16"/>
          <p:cNvSpPr txBox="1"/>
          <p:nvPr/>
        </p:nvSpPr>
        <p:spPr>
          <a:xfrm>
            <a:off x="1311564" y="56341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6"/>
          <p:cNvSpPr txBox="1"/>
          <p:nvPr/>
        </p:nvSpPr>
        <p:spPr>
          <a:xfrm>
            <a:off x="838200" y="748084"/>
            <a:ext cx="64341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Types of inorganic reactions</a:t>
            </a:r>
            <a:endParaRPr sz="3600" b="1">
              <a:solidFill>
                <a:srgbClr val="0070C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838200" y="443345"/>
            <a:ext cx="3373582" cy="1007197"/>
          </a:xfrm>
          <a:prstGeom prst="rect">
            <a:avLst/>
          </a:prstGeom>
          <a:solidFill>
            <a:srgbClr val="92D05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Synthesis</a:t>
            </a:r>
            <a:endParaRPr>
              <a:solidFill>
                <a:schemeClr val="lt1"/>
              </a:solidFill>
              <a:latin typeface="Arial Black"/>
              <a:ea typeface="Arial Black"/>
              <a:cs typeface="Arial Black"/>
              <a:sym typeface="Arial Black"/>
            </a:endParaRPr>
          </a:p>
        </p:txBody>
      </p:sp>
      <p:sp>
        <p:nvSpPr>
          <p:cNvPr id="203" name="Google Shape;203;p17"/>
          <p:cNvSpPr txBox="1">
            <a:spLocks noGrp="1"/>
          </p:cNvSpPr>
          <p:nvPr>
            <p:ph type="body" idx="1"/>
          </p:nvPr>
        </p:nvSpPr>
        <p:spPr>
          <a:xfrm>
            <a:off x="838199" y="1825625"/>
            <a:ext cx="65139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590"/>
              <a:buChar char="•"/>
            </a:pPr>
            <a:r>
              <a:rPr lang="en-US" sz="2590"/>
              <a:t>A synthesis is a type of chemical reaction in which two or more substances combine and form one compound. </a:t>
            </a:r>
            <a:endParaRPr sz="2590"/>
          </a:p>
          <a:p>
            <a:pPr marL="228600" lvl="0" indent="-228600" algn="l" rtl="0">
              <a:lnSpc>
                <a:spcPct val="120000"/>
              </a:lnSpc>
              <a:spcBef>
                <a:spcPts val="1000"/>
              </a:spcBef>
              <a:spcAft>
                <a:spcPts val="0"/>
              </a:spcAft>
              <a:buClr>
                <a:schemeClr val="dk1"/>
              </a:buClr>
              <a:buSzPts val="2590"/>
              <a:buChar char="•"/>
            </a:pPr>
            <a:r>
              <a:rPr lang="en-US" sz="2590"/>
              <a:t>You can recognize a synthesis reaction because two or more reactants form only one product. </a:t>
            </a:r>
            <a:endParaRPr sz="2590"/>
          </a:p>
          <a:p>
            <a:pPr marL="0" lvl="0" indent="0" algn="l" rtl="0">
              <a:lnSpc>
                <a:spcPct val="120000"/>
              </a:lnSpc>
              <a:spcBef>
                <a:spcPts val="1000"/>
              </a:spcBef>
              <a:spcAft>
                <a:spcPts val="0"/>
              </a:spcAft>
              <a:buClr>
                <a:schemeClr val="dk1"/>
              </a:buClr>
              <a:buSzPts val="2590"/>
              <a:buNone/>
            </a:pPr>
            <a:br>
              <a:rPr lang="en-US" sz="2590"/>
            </a:br>
            <a:endParaRPr sz="2590"/>
          </a:p>
        </p:txBody>
      </p:sp>
      <p:pic>
        <p:nvPicPr>
          <p:cNvPr id="204" name="Google Shape;204;p17"/>
          <p:cNvPicPr preferRelativeResize="0"/>
          <p:nvPr/>
        </p:nvPicPr>
        <p:blipFill rotWithShape="1">
          <a:blip r:embed="rId3">
            <a:alphaModFix/>
          </a:blip>
          <a:srcRect/>
          <a:stretch/>
        </p:blipFill>
        <p:spPr>
          <a:xfrm>
            <a:off x="7257184" y="2770187"/>
            <a:ext cx="4733925" cy="3552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838199" y="503670"/>
            <a:ext cx="5239327" cy="1066511"/>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10"/>
              <a:buFont typeface="Arial Black"/>
              <a:buNone/>
            </a:pPr>
            <a:r>
              <a:rPr lang="en-US" sz="4410">
                <a:solidFill>
                  <a:schemeClr val="lt1"/>
                </a:solidFill>
                <a:latin typeface="Arial Black"/>
                <a:ea typeface="Arial Black"/>
                <a:cs typeface="Arial Black"/>
                <a:sym typeface="Arial Black"/>
              </a:rPr>
              <a:t>Decomposition</a:t>
            </a:r>
            <a:endParaRPr sz="3959">
              <a:solidFill>
                <a:schemeClr val="lt1"/>
              </a:solidFill>
              <a:latin typeface="Arial Black"/>
              <a:ea typeface="Arial Black"/>
              <a:cs typeface="Arial Black"/>
              <a:sym typeface="Arial Black"/>
            </a:endParaRPr>
          </a:p>
        </p:txBody>
      </p:sp>
      <p:sp>
        <p:nvSpPr>
          <p:cNvPr id="210" name="Google Shape;210;p18"/>
          <p:cNvSpPr txBox="1">
            <a:spLocks noGrp="1"/>
          </p:cNvSpPr>
          <p:nvPr>
            <p:ph type="body" idx="1"/>
          </p:nvPr>
        </p:nvSpPr>
        <p:spPr>
          <a:xfrm>
            <a:off x="838199" y="1733262"/>
            <a:ext cx="6948054" cy="407641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590"/>
              <a:buChar char="•"/>
            </a:pPr>
            <a:r>
              <a:rPr lang="en-US" sz="2590"/>
              <a:t>In a decomposition reaction, one compound breaks down and forms two or more substances. </a:t>
            </a:r>
            <a:endParaRPr sz="2590"/>
          </a:p>
          <a:p>
            <a:pPr marL="228600" lvl="0" indent="-228600" algn="l" rtl="0">
              <a:lnSpc>
                <a:spcPct val="120000"/>
              </a:lnSpc>
              <a:spcBef>
                <a:spcPts val="1000"/>
              </a:spcBef>
              <a:spcAft>
                <a:spcPts val="0"/>
              </a:spcAft>
              <a:buClr>
                <a:schemeClr val="dk1"/>
              </a:buClr>
              <a:buSzPts val="2590"/>
              <a:buChar char="•"/>
            </a:pPr>
            <a:r>
              <a:rPr lang="en-US" sz="2590"/>
              <a:t>You can recognize a decomposition  reaction because one reactant forms        two or more products. </a:t>
            </a:r>
            <a:endParaRPr sz="2590"/>
          </a:p>
          <a:p>
            <a:pPr marL="228600" lvl="0" indent="-228600" algn="l" rtl="0">
              <a:lnSpc>
                <a:spcPct val="120000"/>
              </a:lnSpc>
              <a:spcBef>
                <a:spcPts val="1000"/>
              </a:spcBef>
              <a:spcAft>
                <a:spcPts val="0"/>
              </a:spcAft>
              <a:buClr>
                <a:schemeClr val="dk1"/>
              </a:buClr>
              <a:buSzPts val="2590"/>
              <a:buChar char="•"/>
            </a:pPr>
            <a:r>
              <a:rPr lang="en-US" sz="2590"/>
              <a:t>Decomposition is the reverse of synthesis.</a:t>
            </a:r>
            <a:endParaRPr/>
          </a:p>
        </p:txBody>
      </p:sp>
      <p:pic>
        <p:nvPicPr>
          <p:cNvPr id="211" name="Google Shape;211;p18"/>
          <p:cNvPicPr preferRelativeResize="0"/>
          <p:nvPr/>
        </p:nvPicPr>
        <p:blipFill rotWithShape="1">
          <a:blip r:embed="rId3">
            <a:alphaModFix/>
          </a:blip>
          <a:srcRect/>
          <a:stretch/>
        </p:blipFill>
        <p:spPr>
          <a:xfrm>
            <a:off x="7503308" y="2318328"/>
            <a:ext cx="4688692" cy="41886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838200" y="439017"/>
            <a:ext cx="4528127" cy="992620"/>
          </a:xfrm>
          <a:prstGeom prst="rect">
            <a:avLst/>
          </a:prstGeom>
          <a:solidFill>
            <a:srgbClr val="FF00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10"/>
              <a:buFont typeface="Arial Black"/>
              <a:buNone/>
            </a:pPr>
            <a:r>
              <a:rPr lang="en-US" sz="4410">
                <a:solidFill>
                  <a:schemeClr val="lt1"/>
                </a:solidFill>
                <a:latin typeface="Arial Black"/>
                <a:ea typeface="Arial Black"/>
                <a:cs typeface="Arial Black"/>
                <a:sym typeface="Arial Black"/>
              </a:rPr>
              <a:t>Replacement</a:t>
            </a:r>
            <a:endParaRPr sz="3959">
              <a:solidFill>
                <a:schemeClr val="lt1"/>
              </a:solidFill>
              <a:latin typeface="Arial Black"/>
              <a:ea typeface="Arial Black"/>
              <a:cs typeface="Arial Black"/>
              <a:sym typeface="Arial Black"/>
            </a:endParaRPr>
          </a:p>
        </p:txBody>
      </p:sp>
      <p:sp>
        <p:nvSpPr>
          <p:cNvPr id="217" name="Google Shape;217;p19"/>
          <p:cNvSpPr txBox="1">
            <a:spLocks noGrp="1"/>
          </p:cNvSpPr>
          <p:nvPr>
            <p:ph type="body" idx="1"/>
          </p:nvPr>
        </p:nvSpPr>
        <p:spPr>
          <a:xfrm>
            <a:off x="838200" y="1764145"/>
            <a:ext cx="10515600" cy="442205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3200"/>
              <a:buChar char="•"/>
            </a:pPr>
            <a:r>
              <a:rPr lang="en-US" sz="3200"/>
              <a:t>In a replacement reaction, an atom or a group of atoms replaces part of a compound. </a:t>
            </a:r>
            <a:endParaRPr sz="3200"/>
          </a:p>
          <a:p>
            <a:pPr marL="0" lvl="0" indent="0" algn="l" rtl="0">
              <a:lnSpc>
                <a:spcPct val="120000"/>
              </a:lnSpc>
              <a:spcBef>
                <a:spcPts val="1000"/>
              </a:spcBef>
              <a:spcAft>
                <a:spcPts val="0"/>
              </a:spcAft>
              <a:buClr>
                <a:schemeClr val="dk1"/>
              </a:buClr>
              <a:buSzPts val="3200"/>
              <a:buNone/>
            </a:pPr>
            <a:r>
              <a:rPr lang="en-US" sz="3200"/>
              <a:t>•Two types of replacement reactions can occur: </a:t>
            </a:r>
            <a:endParaRPr sz="3200"/>
          </a:p>
          <a:p>
            <a:pPr marL="0" lvl="0" indent="0" algn="l" rtl="0">
              <a:lnSpc>
                <a:spcPct val="120000"/>
              </a:lnSpc>
              <a:spcBef>
                <a:spcPts val="1000"/>
              </a:spcBef>
              <a:spcAft>
                <a:spcPts val="0"/>
              </a:spcAft>
              <a:buClr>
                <a:schemeClr val="dk1"/>
              </a:buClr>
              <a:buSzPts val="3200"/>
              <a:buNone/>
            </a:pPr>
            <a:r>
              <a:rPr lang="en-US" sz="3200"/>
              <a:t>               </a:t>
            </a:r>
            <a:r>
              <a:rPr lang="en-US" sz="3200" b="1"/>
              <a:t>•Single-replacement </a:t>
            </a:r>
            <a:endParaRPr sz="3200" b="1"/>
          </a:p>
          <a:p>
            <a:pPr marL="0" lvl="0" indent="0" algn="l" rtl="0">
              <a:lnSpc>
                <a:spcPct val="120000"/>
              </a:lnSpc>
              <a:spcBef>
                <a:spcPts val="1000"/>
              </a:spcBef>
              <a:spcAft>
                <a:spcPts val="0"/>
              </a:spcAft>
              <a:buClr>
                <a:schemeClr val="dk1"/>
              </a:buClr>
              <a:buSzPts val="3200"/>
              <a:buNone/>
            </a:pPr>
            <a:r>
              <a:rPr lang="en-US" sz="3200" b="1"/>
              <a:t>               •Double-replacement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838200" y="559089"/>
            <a:ext cx="6920345" cy="1214293"/>
          </a:xfrm>
          <a:prstGeom prst="rect">
            <a:avLst/>
          </a:prstGeom>
          <a:solidFill>
            <a:srgbClr val="7030A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Single-Replacement</a:t>
            </a:r>
            <a:endParaRPr/>
          </a:p>
        </p:txBody>
      </p:sp>
      <p:sp>
        <p:nvSpPr>
          <p:cNvPr id="223" name="Google Shape;223;p20"/>
          <p:cNvSpPr txBox="1">
            <a:spLocks noGrp="1"/>
          </p:cNvSpPr>
          <p:nvPr>
            <p:ph type="body" idx="1"/>
          </p:nvPr>
        </p:nvSpPr>
        <p:spPr>
          <a:xfrm>
            <a:off x="838200" y="2075007"/>
            <a:ext cx="10550236" cy="43513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a:t>In a single-replacement reaction, one element replaces another element in a compound. </a:t>
            </a:r>
            <a:endParaRPr/>
          </a:p>
          <a:p>
            <a:pPr marL="0" lvl="0" indent="0" algn="l" rtl="0">
              <a:lnSpc>
                <a:spcPct val="120000"/>
              </a:lnSpc>
              <a:spcBef>
                <a:spcPts val="0"/>
              </a:spcBef>
              <a:spcAft>
                <a:spcPts val="0"/>
              </a:spcAft>
              <a:buClr>
                <a:schemeClr val="dk1"/>
              </a:buClr>
              <a:buSzPts val="2800"/>
              <a:buNone/>
            </a:pPr>
            <a:r>
              <a:rPr lang="en-US"/>
              <a:t>In this type of reaction, </a:t>
            </a:r>
            <a:endParaRPr/>
          </a:p>
          <a:p>
            <a:pPr marL="0" lvl="0" indent="0" algn="l" rtl="0">
              <a:lnSpc>
                <a:spcPct val="120000"/>
              </a:lnSpc>
              <a:spcBef>
                <a:spcPts val="0"/>
              </a:spcBef>
              <a:spcAft>
                <a:spcPts val="0"/>
              </a:spcAft>
              <a:buClr>
                <a:schemeClr val="dk1"/>
              </a:buClr>
              <a:buSzPts val="2800"/>
              <a:buNone/>
            </a:pPr>
            <a:r>
              <a:rPr lang="en-US"/>
              <a:t>an element and a compound </a:t>
            </a:r>
            <a:endParaRPr/>
          </a:p>
          <a:p>
            <a:pPr marL="0" lvl="0" indent="0" algn="l" rtl="0">
              <a:lnSpc>
                <a:spcPct val="120000"/>
              </a:lnSpc>
              <a:spcBef>
                <a:spcPts val="0"/>
              </a:spcBef>
              <a:spcAft>
                <a:spcPts val="0"/>
              </a:spcAft>
              <a:buClr>
                <a:schemeClr val="dk1"/>
              </a:buClr>
              <a:buSzPts val="2800"/>
              <a:buNone/>
            </a:pPr>
            <a:r>
              <a:rPr lang="en-US"/>
              <a:t>react and form a different </a:t>
            </a:r>
            <a:endParaRPr/>
          </a:p>
          <a:p>
            <a:pPr marL="0" lvl="0" indent="0" algn="l" rtl="0">
              <a:lnSpc>
                <a:spcPct val="120000"/>
              </a:lnSpc>
              <a:spcBef>
                <a:spcPts val="0"/>
              </a:spcBef>
              <a:spcAft>
                <a:spcPts val="0"/>
              </a:spcAft>
              <a:buClr>
                <a:schemeClr val="dk1"/>
              </a:buClr>
              <a:buSzPts val="2800"/>
              <a:buNone/>
            </a:pPr>
            <a:r>
              <a:rPr lang="en-US"/>
              <a:t>element and a different compound</a:t>
            </a:r>
            <a:endParaRPr/>
          </a:p>
        </p:txBody>
      </p:sp>
      <p:pic>
        <p:nvPicPr>
          <p:cNvPr id="224" name="Google Shape;224;p20"/>
          <p:cNvPicPr preferRelativeResize="0"/>
          <p:nvPr/>
        </p:nvPicPr>
        <p:blipFill rotWithShape="1">
          <a:blip r:embed="rId3">
            <a:alphaModFix/>
          </a:blip>
          <a:srcRect/>
          <a:stretch/>
        </p:blipFill>
        <p:spPr>
          <a:xfrm>
            <a:off x="6890326" y="2985170"/>
            <a:ext cx="4922982" cy="3598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rial"/>
              <a:buNone/>
            </a:pPr>
            <a:r>
              <a:rPr lang="en-US" b="1">
                <a:solidFill>
                  <a:srgbClr val="000000"/>
                </a:solidFill>
              </a:rPr>
              <a:t>LEARNING OUTCOMES</a:t>
            </a:r>
            <a:endParaRPr/>
          </a:p>
        </p:txBody>
      </p:sp>
      <p:sp>
        <p:nvSpPr>
          <p:cNvPr id="99" name="Google Shape;99;p2"/>
          <p:cNvSpPr txBox="1">
            <a:spLocks noGrp="1"/>
          </p:cNvSpPr>
          <p:nvPr>
            <p:ph type="body" idx="1"/>
          </p:nvPr>
        </p:nvSpPr>
        <p:spPr>
          <a:xfrm>
            <a:off x="838200" y="1551709"/>
            <a:ext cx="10515600" cy="494116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000000"/>
              </a:buClr>
              <a:buSzPts val="2800"/>
              <a:buNone/>
            </a:pPr>
            <a:r>
              <a:rPr lang="en-US" b="1" dirty="0">
                <a:solidFill>
                  <a:srgbClr val="000000"/>
                </a:solidFill>
              </a:rPr>
              <a:t>As a result of the lesson you will be able to:</a:t>
            </a:r>
            <a:endParaRPr dirty="0"/>
          </a:p>
          <a:p>
            <a:pPr marL="228600" lvl="0" indent="-228600" algn="l" rtl="0">
              <a:lnSpc>
                <a:spcPct val="100000"/>
              </a:lnSpc>
              <a:spcBef>
                <a:spcPts val="0"/>
              </a:spcBef>
              <a:spcAft>
                <a:spcPts val="0"/>
              </a:spcAft>
              <a:buClr>
                <a:schemeClr val="dk1"/>
              </a:buClr>
              <a:buSzPts val="2800"/>
              <a:buChar char="•"/>
            </a:pPr>
            <a:r>
              <a:rPr lang="en-US" dirty="0"/>
              <a:t>define a chemical reaction;</a:t>
            </a:r>
          </a:p>
          <a:p>
            <a:pPr marL="228600" lvl="0" indent="-228600" algn="l" rtl="0">
              <a:lnSpc>
                <a:spcPct val="100000"/>
              </a:lnSpc>
              <a:spcBef>
                <a:spcPts val="0"/>
              </a:spcBef>
              <a:spcAft>
                <a:spcPts val="0"/>
              </a:spcAft>
              <a:buClr>
                <a:schemeClr val="dk1"/>
              </a:buClr>
              <a:buSzPts val="2800"/>
              <a:buChar char="•"/>
            </a:pPr>
            <a:r>
              <a:rPr lang="en-US" dirty="0"/>
              <a:t>apply the 3 principles of collision theory to interpret interactions between molecules;</a:t>
            </a:r>
          </a:p>
          <a:p>
            <a:pPr marL="228600" lvl="0" indent="-228600" algn="l" rtl="0">
              <a:lnSpc>
                <a:spcPct val="100000"/>
              </a:lnSpc>
              <a:spcBef>
                <a:spcPts val="0"/>
              </a:spcBef>
              <a:spcAft>
                <a:spcPts val="0"/>
              </a:spcAft>
              <a:buClr>
                <a:schemeClr val="dk1"/>
              </a:buClr>
              <a:buSzPts val="2800"/>
              <a:buChar char="•"/>
            </a:pPr>
            <a:r>
              <a:rPr lang="en-US" dirty="0"/>
              <a:t>be able to balance chemical equations according to stoichiometric calculations;</a:t>
            </a:r>
          </a:p>
          <a:p>
            <a:pPr marL="228600" lvl="0" indent="-228600" algn="l" rtl="0">
              <a:lnSpc>
                <a:spcPct val="100000"/>
              </a:lnSpc>
              <a:spcBef>
                <a:spcPts val="0"/>
              </a:spcBef>
              <a:spcAft>
                <a:spcPts val="0"/>
              </a:spcAft>
              <a:buClr>
                <a:schemeClr val="dk1"/>
              </a:buClr>
              <a:buSzPts val="2800"/>
              <a:buChar char="•"/>
            </a:pPr>
            <a:r>
              <a:rPr lang="en-US" dirty="0"/>
              <a:t>determine the reaction rate and factors affecting the reaction rate</a:t>
            </a:r>
          </a:p>
          <a:p>
            <a:pPr marL="228600" lvl="0" indent="-228600" algn="l" rtl="0">
              <a:lnSpc>
                <a:spcPct val="100000"/>
              </a:lnSpc>
              <a:spcBef>
                <a:spcPts val="0"/>
              </a:spcBef>
              <a:spcAft>
                <a:spcPts val="0"/>
              </a:spcAft>
              <a:buClr>
                <a:schemeClr val="dk1"/>
              </a:buClr>
              <a:buSzPts val="2800"/>
              <a:buChar char="•"/>
            </a:pPr>
            <a:r>
              <a:rPr lang="en-US" dirty="0"/>
              <a:t>identify and define chemical reactions as reactions of combination, decomposition, substitution or combustion,</a:t>
            </a:r>
          </a:p>
          <a:p>
            <a:pPr marL="228600" lvl="0" indent="-228600" algn="l" rtl="0">
              <a:lnSpc>
                <a:spcPct val="100000"/>
              </a:lnSpc>
              <a:spcBef>
                <a:spcPts val="0"/>
              </a:spcBef>
              <a:spcAft>
                <a:spcPts val="0"/>
              </a:spcAft>
              <a:buClr>
                <a:schemeClr val="dk1"/>
              </a:buClr>
              <a:buSzPts val="2800"/>
              <a:buChar char="•"/>
            </a:pPr>
            <a:r>
              <a:rPr lang="en-US" dirty="0"/>
              <a:t>classify the mechanisms of organic reactions: addition, substitution, radical chain mechanism of halogenation, oxidation-reduction;</a:t>
            </a:r>
          </a:p>
          <a:p>
            <a:pPr marL="228600" lvl="0" indent="-228600" algn="l" rtl="0">
              <a:lnSpc>
                <a:spcPct val="100000"/>
              </a:lnSpc>
              <a:spcBef>
                <a:spcPts val="0"/>
              </a:spcBef>
              <a:spcAft>
                <a:spcPts val="0"/>
              </a:spcAft>
              <a:buClr>
                <a:schemeClr val="dk1"/>
              </a:buClr>
              <a:buSzPts val="2800"/>
              <a:buChar char="•"/>
            </a:pPr>
            <a:r>
              <a:rPr lang="en-US" dirty="0"/>
              <a:t>predict the probable products of a chemical reaction according to the type of reaction;</a:t>
            </a:r>
          </a:p>
          <a:p>
            <a:pPr marL="228600" lvl="0" indent="-228600" algn="l" rtl="0">
              <a:lnSpc>
                <a:spcPct val="100000"/>
              </a:lnSpc>
              <a:spcBef>
                <a:spcPts val="0"/>
              </a:spcBef>
              <a:spcAft>
                <a:spcPts val="0"/>
              </a:spcAft>
              <a:buClr>
                <a:schemeClr val="dk1"/>
              </a:buClr>
              <a:buSzPts val="2800"/>
              <a:buChar char="•"/>
            </a:pPr>
            <a:r>
              <a:rPr lang="en-US" dirty="0"/>
              <a:t>write chemical equations for each type of chemical reaction.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838200" y="475961"/>
            <a:ext cx="6689436" cy="1158875"/>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Double-Replacement</a:t>
            </a:r>
            <a:endParaRPr/>
          </a:p>
        </p:txBody>
      </p:sp>
      <p:sp>
        <p:nvSpPr>
          <p:cNvPr id="230" name="Google Shape;23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Char char="•"/>
            </a:pPr>
            <a:r>
              <a:rPr lang="en-US"/>
              <a:t>In a double-replacement reaction, the negative ions in two compounds switch places, forming two new compounds. In this type of reaction, two compounds react and form two new compounds</a:t>
            </a:r>
            <a:endParaRPr/>
          </a:p>
        </p:txBody>
      </p:sp>
      <p:pic>
        <p:nvPicPr>
          <p:cNvPr id="231" name="Google Shape;231;p21"/>
          <p:cNvPicPr preferRelativeResize="0"/>
          <p:nvPr/>
        </p:nvPicPr>
        <p:blipFill rotWithShape="1">
          <a:blip r:embed="rId3">
            <a:alphaModFix/>
          </a:blip>
          <a:srcRect/>
          <a:stretch/>
        </p:blipFill>
        <p:spPr>
          <a:xfrm>
            <a:off x="5514108" y="3653993"/>
            <a:ext cx="6120678" cy="28163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838200" y="549853"/>
            <a:ext cx="4084782" cy="1084984"/>
          </a:xfrm>
          <a:prstGeom prst="rect">
            <a:avLst/>
          </a:prstGeom>
          <a:solidFill>
            <a:srgbClr val="FFCC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Combustion</a:t>
            </a:r>
            <a:endParaRPr/>
          </a:p>
        </p:txBody>
      </p:sp>
      <p:sp>
        <p:nvSpPr>
          <p:cNvPr id="237" name="Google Shape;237;p22"/>
          <p:cNvSpPr txBox="1">
            <a:spLocks noGrp="1"/>
          </p:cNvSpPr>
          <p:nvPr>
            <p:ph type="body" idx="1"/>
          </p:nvPr>
        </p:nvSpPr>
        <p:spPr>
          <a:xfrm>
            <a:off x="838199" y="1728498"/>
            <a:ext cx="10827327" cy="360088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a:t>•Combustion is a chemical reaction in which a substance combines with oxygen and releases energy. </a:t>
            </a:r>
            <a:endParaRPr/>
          </a:p>
          <a:p>
            <a:pPr marL="0" lvl="0" indent="0" algn="l" rtl="0">
              <a:lnSpc>
                <a:spcPct val="120000"/>
              </a:lnSpc>
              <a:spcBef>
                <a:spcPts val="1000"/>
              </a:spcBef>
              <a:spcAft>
                <a:spcPts val="0"/>
              </a:spcAft>
              <a:buClr>
                <a:schemeClr val="dk1"/>
              </a:buClr>
              <a:buSzPts val="2800"/>
              <a:buNone/>
            </a:pPr>
            <a:r>
              <a:rPr lang="en-US"/>
              <a:t>•A combustion reaction usually releases energy as thermal energy and light energy. </a:t>
            </a:r>
            <a:endParaRPr/>
          </a:p>
          <a:p>
            <a:pPr marL="0" lvl="0" indent="0" algn="l" rtl="0">
              <a:lnSpc>
                <a:spcPct val="120000"/>
              </a:lnSpc>
              <a:spcBef>
                <a:spcPts val="1000"/>
              </a:spcBef>
              <a:spcAft>
                <a:spcPts val="0"/>
              </a:spcAft>
              <a:buClr>
                <a:schemeClr val="dk1"/>
              </a:buClr>
              <a:buSzPts val="2800"/>
              <a:buNone/>
            </a:pPr>
            <a:r>
              <a:rPr lang="en-US"/>
              <a:t>•Burning is a common combustion reaction.</a:t>
            </a:r>
            <a:endParaRPr/>
          </a:p>
          <a:p>
            <a:pPr marL="0" lvl="0" indent="0" algn="l" rtl="0">
              <a:lnSpc>
                <a:spcPct val="120000"/>
              </a:lnSpc>
              <a:spcBef>
                <a:spcPts val="1000"/>
              </a:spcBef>
              <a:spcAft>
                <a:spcPts val="0"/>
              </a:spcAft>
              <a:buClr>
                <a:schemeClr val="dk1"/>
              </a:buClr>
              <a:buSzPts val="2800"/>
              <a:buNone/>
            </a:pPr>
            <a:r>
              <a:rPr lang="en-US"/>
              <a:t>•These reactions always produce carbon dioxide and water.</a:t>
            </a:r>
            <a:endParaRPr/>
          </a:p>
        </p:txBody>
      </p:sp>
      <p:pic>
        <p:nvPicPr>
          <p:cNvPr id="238" name="Google Shape;238;p22"/>
          <p:cNvPicPr preferRelativeResize="0"/>
          <p:nvPr/>
        </p:nvPicPr>
        <p:blipFill rotWithShape="1">
          <a:blip r:embed="rId3">
            <a:alphaModFix/>
          </a:blip>
          <a:srcRect/>
          <a:stretch/>
        </p:blipFill>
        <p:spPr>
          <a:xfrm>
            <a:off x="2680277" y="5423043"/>
            <a:ext cx="7200900" cy="895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838200" y="365125"/>
            <a:ext cx="4790440" cy="1325563"/>
          </a:xfrm>
          <a:prstGeom prst="rect">
            <a:avLst/>
          </a:prstGeom>
          <a:solidFill>
            <a:srgbClr val="CCFF3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Black"/>
              <a:buNone/>
            </a:pPr>
            <a:r>
              <a:rPr lang="en-US">
                <a:solidFill>
                  <a:schemeClr val="lt1"/>
                </a:solidFill>
                <a:latin typeface="Arial Black"/>
                <a:ea typeface="Arial Black"/>
                <a:cs typeface="Arial Black"/>
                <a:sym typeface="Arial Black"/>
              </a:rPr>
              <a:t>Neutralization </a:t>
            </a:r>
            <a:endParaRPr>
              <a:solidFill>
                <a:schemeClr val="lt1"/>
              </a:solidFill>
              <a:latin typeface="Arial Black"/>
              <a:ea typeface="Arial Black"/>
              <a:cs typeface="Arial Black"/>
              <a:sym typeface="Arial Black"/>
            </a:endParaRPr>
          </a:p>
        </p:txBody>
      </p:sp>
      <p:sp>
        <p:nvSpPr>
          <p:cNvPr id="244" name="Google Shape;24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Acid-Base reactions are sometimes called NEUTRALIZATION Reactions because the solution is neither acidic nor basic at the end. The other product of the Acid-Base reaction is a SALT and water.</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45" name="Google Shape;245;p23" descr="https://image.slidesharecdn.com/acidbase-140205062847-phpapp01/95/acid-base-dental-courses-3-638.jpg?cb=1505544282"/>
          <p:cNvPicPr preferRelativeResize="0"/>
          <p:nvPr/>
        </p:nvPicPr>
        <p:blipFill rotWithShape="1">
          <a:blip r:embed="rId3">
            <a:alphaModFix/>
          </a:blip>
          <a:srcRect t="34478" b="34123"/>
          <a:stretch/>
        </p:blipFill>
        <p:spPr>
          <a:xfrm>
            <a:off x="3233420" y="3793014"/>
            <a:ext cx="6076950" cy="14325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424873"/>
            <a:ext cx="10515600" cy="12658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What Type of Chemical Reaction?</a:t>
            </a:r>
            <a:endParaRPr/>
          </a:p>
        </p:txBody>
      </p:sp>
      <p:sp>
        <p:nvSpPr>
          <p:cNvPr id="251" name="Google Shape;251;p24"/>
          <p:cNvSpPr txBox="1">
            <a:spLocks noGrp="1"/>
          </p:cNvSpPr>
          <p:nvPr>
            <p:ph type="body" idx="1"/>
          </p:nvPr>
        </p:nvSpPr>
        <p:spPr>
          <a:xfrm>
            <a:off x="838200" y="186062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1. In a ______ reaction, the negative ions in two compounds switch places, forming two new compounds.</a:t>
            </a:r>
            <a:endParaRPr/>
          </a:p>
        </p:txBody>
      </p:sp>
      <p:pic>
        <p:nvPicPr>
          <p:cNvPr id="252" name="Google Shape;252;p24"/>
          <p:cNvPicPr preferRelativeResize="0"/>
          <p:nvPr/>
        </p:nvPicPr>
        <p:blipFill rotWithShape="1">
          <a:blip r:embed="rId3">
            <a:alphaModFix/>
          </a:blip>
          <a:srcRect/>
          <a:stretch/>
        </p:blipFill>
        <p:spPr>
          <a:xfrm>
            <a:off x="2046720" y="4036290"/>
            <a:ext cx="7632989" cy="15346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body" idx="1"/>
          </p:nvPr>
        </p:nvSpPr>
        <p:spPr>
          <a:xfrm>
            <a:off x="838200" y="186062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2. In a __________ reaction, one compound breaks down and forms two or more substances.</a:t>
            </a:r>
            <a:endParaRPr/>
          </a:p>
        </p:txBody>
      </p:sp>
      <p:sp>
        <p:nvSpPr>
          <p:cNvPr id="258" name="Google Shape;25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What Type of Chemical Reaction?</a:t>
            </a:r>
            <a:endParaRPr/>
          </a:p>
        </p:txBody>
      </p:sp>
      <p:pic>
        <p:nvPicPr>
          <p:cNvPr id="259" name="Google Shape;259;p25"/>
          <p:cNvPicPr preferRelativeResize="0"/>
          <p:nvPr/>
        </p:nvPicPr>
        <p:blipFill rotWithShape="1">
          <a:blip r:embed="rId3">
            <a:alphaModFix/>
          </a:blip>
          <a:srcRect/>
          <a:stretch/>
        </p:blipFill>
        <p:spPr>
          <a:xfrm>
            <a:off x="2046720" y="4036290"/>
            <a:ext cx="7632989" cy="15346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body" idx="1"/>
          </p:nvPr>
        </p:nvSpPr>
        <p:spPr>
          <a:xfrm>
            <a:off x="838200" y="19272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3. In a _________ reaction, a substance combines with oxygen and releases energy.</a:t>
            </a:r>
            <a:endParaRPr/>
          </a:p>
        </p:txBody>
      </p:sp>
      <p:sp>
        <p:nvSpPr>
          <p:cNvPr id="265" name="Google Shape;2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What Type of Chemical Reaction?</a:t>
            </a:r>
            <a:endParaRPr/>
          </a:p>
        </p:txBody>
      </p:sp>
      <p:pic>
        <p:nvPicPr>
          <p:cNvPr id="266" name="Google Shape;266;p26"/>
          <p:cNvPicPr preferRelativeResize="0"/>
          <p:nvPr/>
        </p:nvPicPr>
        <p:blipFill rotWithShape="1">
          <a:blip r:embed="rId3">
            <a:alphaModFix/>
          </a:blip>
          <a:srcRect/>
          <a:stretch/>
        </p:blipFill>
        <p:spPr>
          <a:xfrm>
            <a:off x="2046720" y="4036290"/>
            <a:ext cx="7632989" cy="15346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4. 2 C</a:t>
            </a:r>
            <a:r>
              <a:rPr lang="en-US" sz="3200" baseline="-25000"/>
              <a:t>4</a:t>
            </a:r>
            <a:r>
              <a:rPr lang="en-US" sz="3200"/>
              <a:t>H</a:t>
            </a:r>
            <a:r>
              <a:rPr lang="en-US" sz="3200" baseline="-25000"/>
              <a:t>10</a:t>
            </a:r>
            <a:r>
              <a:rPr lang="en-US" sz="3200"/>
              <a:t> + 13 O</a:t>
            </a:r>
            <a:r>
              <a:rPr lang="en-US" sz="3200" baseline="-25000"/>
              <a:t>2</a:t>
            </a:r>
            <a:r>
              <a:rPr lang="en-US" sz="3200"/>
              <a:t> ------&gt; 8CO</a:t>
            </a:r>
            <a:r>
              <a:rPr lang="en-US" sz="3200" baseline="-25000"/>
              <a:t>2</a:t>
            </a:r>
            <a:r>
              <a:rPr lang="en-US" sz="3200"/>
              <a:t> + H</a:t>
            </a:r>
            <a:r>
              <a:rPr lang="en-US" sz="3200" baseline="-25000"/>
              <a:t>2</a:t>
            </a:r>
            <a:r>
              <a:rPr lang="en-US" sz="3200"/>
              <a:t>O is an example of a ____________ reaction</a:t>
            </a:r>
            <a:endParaRPr/>
          </a:p>
        </p:txBody>
      </p:sp>
      <p:sp>
        <p:nvSpPr>
          <p:cNvPr id="272" name="Google Shape;27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What Type of Chemical Reaction?</a:t>
            </a:r>
            <a:endParaRPr/>
          </a:p>
        </p:txBody>
      </p:sp>
      <p:pic>
        <p:nvPicPr>
          <p:cNvPr id="273" name="Google Shape;273;p27"/>
          <p:cNvPicPr preferRelativeResize="0"/>
          <p:nvPr/>
        </p:nvPicPr>
        <p:blipFill rotWithShape="1">
          <a:blip r:embed="rId3">
            <a:alphaModFix/>
          </a:blip>
          <a:srcRect/>
          <a:stretch/>
        </p:blipFill>
        <p:spPr>
          <a:xfrm>
            <a:off x="2046720" y="4036290"/>
            <a:ext cx="7632989" cy="15346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body" idx="1"/>
          </p:nvPr>
        </p:nvSpPr>
        <p:spPr>
          <a:xfrm>
            <a:off x="838200" y="186062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5. HCl + FeS -----&gt; FeCl</a:t>
            </a:r>
            <a:r>
              <a:rPr lang="en-US" sz="3200" baseline="-25000"/>
              <a:t>2</a:t>
            </a:r>
            <a:r>
              <a:rPr lang="en-US" sz="3200"/>
              <a:t> + H</a:t>
            </a:r>
            <a:r>
              <a:rPr lang="en-US" sz="3200" baseline="-25000"/>
              <a:t>2</a:t>
            </a:r>
            <a:r>
              <a:rPr lang="en-US" sz="3200"/>
              <a:t>S is an example of a ___________________ reaction.</a:t>
            </a:r>
            <a:endParaRPr/>
          </a:p>
        </p:txBody>
      </p:sp>
      <p:sp>
        <p:nvSpPr>
          <p:cNvPr id="279" name="Google Shape;2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What Type of Chemical Reaction?</a:t>
            </a:r>
            <a:endParaRPr/>
          </a:p>
        </p:txBody>
      </p:sp>
      <p:pic>
        <p:nvPicPr>
          <p:cNvPr id="280" name="Google Shape;280;p28"/>
          <p:cNvPicPr preferRelativeResize="0"/>
          <p:nvPr/>
        </p:nvPicPr>
        <p:blipFill rotWithShape="1">
          <a:blip r:embed="rId3">
            <a:alphaModFix/>
          </a:blip>
          <a:srcRect/>
          <a:stretch/>
        </p:blipFill>
        <p:spPr>
          <a:xfrm>
            <a:off x="2046720" y="4036290"/>
            <a:ext cx="7632989" cy="15346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A5C3C-61AD-4882-990C-E3C4BF826C13}"/>
              </a:ext>
            </a:extLst>
          </p:cNvPr>
          <p:cNvSpPr>
            <a:spLocks noGrp="1"/>
          </p:cNvSpPr>
          <p:nvPr>
            <p:ph type="title"/>
          </p:nvPr>
        </p:nvSpPr>
        <p:spPr/>
        <p:txBody>
          <a:bodyPr/>
          <a:lstStyle/>
          <a:p>
            <a:r>
              <a:rPr lang="en-US" dirty="0"/>
              <a:t>Types of organic reactions</a:t>
            </a:r>
            <a:endParaRPr lang="ru-RU" dirty="0"/>
          </a:p>
        </p:txBody>
      </p:sp>
      <p:pic>
        <p:nvPicPr>
          <p:cNvPr id="2050" name="Picture 2">
            <a:extLst>
              <a:ext uri="{FF2B5EF4-FFF2-40B4-BE49-F238E27FC236}">
                <a16:creationId xmlns:a16="http://schemas.microsoft.com/office/drawing/2014/main" id="{1370FA24-7135-47B5-91DF-3D4BE2D44B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6"/>
          <a:stretch/>
        </p:blipFill>
        <p:spPr bwMode="auto">
          <a:xfrm>
            <a:off x="1892560" y="1616043"/>
            <a:ext cx="3925596"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3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609565" y="501002"/>
            <a:ext cx="4946897" cy="967580"/>
          </a:xfrm>
          <a:prstGeom prst="rect">
            <a:avLst/>
          </a:prstGeom>
          <a:solidFill>
            <a:srgbClr val="318B71"/>
          </a:solidFill>
          <a:ln>
            <a:noFill/>
          </a:ln>
        </p:spPr>
        <p:txBody>
          <a:bodyPr spcFirstLastPara="1" wrap="square" lIns="121900" tIns="121900" rIns="121900" bIns="121900" anchor="t" anchorCtr="0">
            <a:noAutofit/>
          </a:bodyPr>
          <a:lstStyle/>
          <a:p>
            <a:pPr marL="0" marR="253994" lvl="0" indent="0" algn="l" rtl="0">
              <a:lnSpc>
                <a:spcPct val="115000"/>
              </a:lnSpc>
              <a:spcBef>
                <a:spcPts val="0"/>
              </a:spcBef>
              <a:spcAft>
                <a:spcPts val="400"/>
              </a:spcAft>
              <a:buClr>
                <a:schemeClr val="lt1"/>
              </a:buClr>
              <a:buSzPts val="2800"/>
              <a:buFont typeface="Arial"/>
              <a:buNone/>
            </a:pPr>
            <a:r>
              <a:rPr lang="en-US" b="1" dirty="0">
                <a:solidFill>
                  <a:schemeClr val="lt1"/>
                </a:solidFill>
              </a:rPr>
              <a:t>1. Addition reaction</a:t>
            </a:r>
            <a:endParaRPr b="1" dirty="0">
              <a:solidFill>
                <a:schemeClr val="lt1"/>
              </a:solidFill>
            </a:endParaRPr>
          </a:p>
        </p:txBody>
      </p:sp>
      <p:sp>
        <p:nvSpPr>
          <p:cNvPr id="300" name="Google Shape;300;p31"/>
          <p:cNvSpPr txBox="1">
            <a:spLocks noGrp="1"/>
          </p:cNvSpPr>
          <p:nvPr>
            <p:ph type="body" idx="1"/>
          </p:nvPr>
        </p:nvSpPr>
        <p:spPr>
          <a:xfrm>
            <a:off x="415600" y="1536633"/>
            <a:ext cx="11360800" cy="580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Clr>
                <a:schemeClr val="dk1"/>
              </a:buClr>
              <a:buSzPts val="1800"/>
              <a:buNone/>
            </a:pPr>
            <a:r>
              <a:rPr lang="en-US" sz="2200">
                <a:solidFill>
                  <a:schemeClr val="dk1"/>
                </a:solidFill>
                <a:highlight>
                  <a:srgbClr val="FFFFFF"/>
                </a:highlight>
                <a:latin typeface="Times New Roman"/>
                <a:ea typeface="Times New Roman"/>
                <a:cs typeface="Times New Roman"/>
                <a:sym typeface="Times New Roman"/>
              </a:rPr>
              <a:t>HCl      +     CH</a:t>
            </a:r>
            <a:r>
              <a:rPr lang="en-US" sz="1667">
                <a:solidFill>
                  <a:schemeClr val="dk1"/>
                </a:solidFill>
                <a:highlight>
                  <a:srgbClr val="FFFFFF"/>
                </a:highlight>
                <a:latin typeface="Times New Roman"/>
                <a:ea typeface="Times New Roman"/>
                <a:cs typeface="Times New Roman"/>
                <a:sym typeface="Times New Roman"/>
              </a:rPr>
              <a:t>2 </a:t>
            </a:r>
            <a:r>
              <a:rPr lang="en-US" sz="2200">
                <a:solidFill>
                  <a:schemeClr val="dk1"/>
                </a:solidFill>
                <a:highlight>
                  <a:srgbClr val="FFFFFF"/>
                </a:highlight>
                <a:latin typeface="Times New Roman"/>
                <a:ea typeface="Times New Roman"/>
                <a:cs typeface="Times New Roman"/>
                <a:sym typeface="Times New Roman"/>
              </a:rPr>
              <a:t>= CH</a:t>
            </a:r>
            <a:r>
              <a:rPr lang="en-US" sz="1667">
                <a:solidFill>
                  <a:schemeClr val="dk1"/>
                </a:solidFill>
                <a:highlight>
                  <a:srgbClr val="FFFFFF"/>
                </a:highlight>
                <a:latin typeface="Times New Roman"/>
                <a:ea typeface="Times New Roman"/>
                <a:cs typeface="Times New Roman"/>
                <a:sym typeface="Times New Roman"/>
              </a:rPr>
              <a:t>2       </a:t>
            </a:r>
            <a:r>
              <a:rPr lang="en-US" sz="2200">
                <a:solidFill>
                  <a:schemeClr val="dk1"/>
                </a:solidFill>
                <a:highlight>
                  <a:srgbClr val="FFFFFF"/>
                </a:highlight>
                <a:latin typeface="Times New Roman"/>
                <a:ea typeface="Times New Roman"/>
                <a:cs typeface="Times New Roman"/>
                <a:sym typeface="Times New Roman"/>
              </a:rPr>
              <a:t>→      CH</a:t>
            </a:r>
            <a:r>
              <a:rPr lang="en-US" sz="1667">
                <a:solidFill>
                  <a:schemeClr val="dk1"/>
                </a:solidFill>
                <a:highlight>
                  <a:srgbClr val="FFFFFF"/>
                </a:highlight>
                <a:latin typeface="Times New Roman"/>
                <a:ea typeface="Times New Roman"/>
                <a:cs typeface="Times New Roman"/>
                <a:sym typeface="Times New Roman"/>
              </a:rPr>
              <a:t>3</a:t>
            </a:r>
            <a:r>
              <a:rPr lang="en-US" sz="2200">
                <a:solidFill>
                  <a:schemeClr val="dk1"/>
                </a:solidFill>
                <a:highlight>
                  <a:srgbClr val="FFFFFF"/>
                </a:highlight>
                <a:latin typeface="Times New Roman"/>
                <a:ea typeface="Times New Roman"/>
                <a:cs typeface="Times New Roman"/>
                <a:sym typeface="Times New Roman"/>
              </a:rPr>
              <a:t>CH</a:t>
            </a:r>
            <a:r>
              <a:rPr lang="en-US" sz="1667">
                <a:solidFill>
                  <a:schemeClr val="dk1"/>
                </a:solidFill>
                <a:highlight>
                  <a:srgbClr val="FFFFFF"/>
                </a:highlight>
                <a:latin typeface="Times New Roman"/>
                <a:ea typeface="Times New Roman"/>
                <a:cs typeface="Times New Roman"/>
                <a:sym typeface="Times New Roman"/>
              </a:rPr>
              <a:t>2</a:t>
            </a:r>
            <a:r>
              <a:rPr lang="en-US" sz="2200">
                <a:solidFill>
                  <a:schemeClr val="dk1"/>
                </a:solidFill>
                <a:highlight>
                  <a:srgbClr val="FFFFFF"/>
                </a:highlight>
                <a:latin typeface="Times New Roman"/>
                <a:ea typeface="Times New Roman"/>
                <a:cs typeface="Times New Roman"/>
                <a:sym typeface="Times New Roman"/>
              </a:rPr>
              <a:t>Cl</a:t>
            </a:r>
            <a:endParaRPr/>
          </a:p>
        </p:txBody>
      </p:sp>
      <p:pic>
        <p:nvPicPr>
          <p:cNvPr id="301" name="Google Shape;301;p31" descr="Картинки по запросу addition reaction example"/>
          <p:cNvPicPr preferRelativeResize="0"/>
          <p:nvPr/>
        </p:nvPicPr>
        <p:blipFill rotWithShape="1">
          <a:blip r:embed="rId3">
            <a:alphaModFix/>
          </a:blip>
          <a:srcRect/>
          <a:stretch/>
        </p:blipFill>
        <p:spPr>
          <a:xfrm>
            <a:off x="755800" y="0"/>
            <a:ext cx="10085269" cy="6858000"/>
          </a:xfrm>
          <a:prstGeom prst="rect">
            <a:avLst/>
          </a:prstGeom>
          <a:noFill/>
          <a:ln>
            <a:noFill/>
          </a:ln>
        </p:spPr>
      </p:pic>
      <p:sp>
        <p:nvSpPr>
          <p:cNvPr id="302" name="Google Shape;302;p31"/>
          <p:cNvSpPr txBox="1"/>
          <p:nvPr/>
        </p:nvSpPr>
        <p:spPr>
          <a:xfrm>
            <a:off x="4064667" y="4816700"/>
            <a:ext cx="7711600" cy="1629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None/>
            </a:pPr>
            <a:r>
              <a:rPr lang="en-US" sz="2533">
                <a:solidFill>
                  <a:srgbClr val="000000"/>
                </a:solidFill>
                <a:latin typeface="Arial"/>
                <a:ea typeface="Arial"/>
                <a:cs typeface="Arial"/>
                <a:sym typeface="Arial"/>
              </a:rPr>
              <a:t>Instead of H-Cl  could be:   H</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 Cl</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 F</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 Br</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 I</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 H</a:t>
            </a:r>
            <a:r>
              <a:rPr lang="en-US" sz="2533" baseline="-25000">
                <a:solidFill>
                  <a:srgbClr val="000000"/>
                </a:solidFill>
                <a:latin typeface="Arial"/>
                <a:ea typeface="Arial"/>
                <a:cs typeface="Arial"/>
                <a:sym typeface="Arial"/>
              </a:rPr>
              <a:t>2</a:t>
            </a:r>
            <a:r>
              <a:rPr lang="en-US" sz="2533">
                <a:solidFill>
                  <a:srgbClr val="000000"/>
                </a:solidFill>
                <a:latin typeface="Arial"/>
                <a:ea typeface="Arial"/>
                <a:cs typeface="Arial"/>
                <a:sym typeface="Arial"/>
              </a:rPr>
              <a:t>O, HBr, HI etc.</a:t>
            </a:r>
            <a:endParaRPr sz="2533">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t>Chemical Reactions and Chemical Equations</a:t>
            </a:r>
            <a:endParaRPr sz="3600" b="1"/>
          </a:p>
        </p:txBody>
      </p:sp>
      <p:sp>
        <p:nvSpPr>
          <p:cNvPr id="105" name="Google Shape;105;p3"/>
          <p:cNvSpPr txBox="1">
            <a:spLocks noGrp="1"/>
          </p:cNvSpPr>
          <p:nvPr>
            <p:ph type="body" idx="1"/>
          </p:nvPr>
        </p:nvSpPr>
        <p:spPr>
          <a:xfrm>
            <a:off x="411480" y="1690688"/>
            <a:ext cx="7157720" cy="504539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A </a:t>
            </a:r>
            <a:r>
              <a:rPr lang="en-US" b="1"/>
              <a:t>chemical reaction </a:t>
            </a:r>
            <a:r>
              <a:rPr lang="en-US"/>
              <a:t>is a process in which one set of substances, called </a:t>
            </a:r>
            <a:r>
              <a:rPr lang="en-US" b="1"/>
              <a:t>reactants</a:t>
            </a:r>
            <a:r>
              <a:rPr lang="en-US"/>
              <a:t>, is converted to a new set of substances, called </a:t>
            </a:r>
            <a:r>
              <a:rPr lang="en-US" b="1"/>
              <a:t>products</a:t>
            </a:r>
            <a:r>
              <a:rPr lang="en-US"/>
              <a:t>. </a:t>
            </a:r>
            <a:endParaRPr/>
          </a:p>
          <a:p>
            <a:pPr marL="0" lvl="0" indent="0" algn="l" rtl="0">
              <a:lnSpc>
                <a:spcPct val="100000"/>
              </a:lnSpc>
              <a:spcBef>
                <a:spcPts val="0"/>
              </a:spcBef>
              <a:spcAft>
                <a:spcPts val="0"/>
              </a:spcAft>
              <a:buClr>
                <a:schemeClr val="dk1"/>
              </a:buClr>
              <a:buSzPts val="2800"/>
              <a:buNone/>
            </a:pPr>
            <a:endParaRPr/>
          </a:p>
          <a:p>
            <a:pPr marL="0" lvl="0" indent="0" algn="l" rtl="0">
              <a:lnSpc>
                <a:spcPct val="100000"/>
              </a:lnSpc>
              <a:spcBef>
                <a:spcPts val="0"/>
              </a:spcBef>
              <a:spcAft>
                <a:spcPts val="0"/>
              </a:spcAft>
              <a:buClr>
                <a:schemeClr val="dk1"/>
              </a:buClr>
              <a:buSzPts val="2800"/>
              <a:buNone/>
            </a:pPr>
            <a:r>
              <a:rPr lang="en-US"/>
              <a:t> </a:t>
            </a:r>
            <a:r>
              <a:rPr lang="en-US" u="sng"/>
              <a:t>Features of chemical reactions:</a:t>
            </a:r>
            <a:endParaRPr/>
          </a:p>
          <a:p>
            <a:pPr marL="0" lvl="0" indent="0" algn="l" rtl="0">
              <a:lnSpc>
                <a:spcPct val="100000"/>
              </a:lnSpc>
              <a:spcBef>
                <a:spcPts val="0"/>
              </a:spcBef>
              <a:spcAft>
                <a:spcPts val="0"/>
              </a:spcAft>
              <a:buClr>
                <a:schemeClr val="dk1"/>
              </a:buClr>
              <a:buSzPts val="2800"/>
              <a:buNone/>
            </a:pPr>
            <a:r>
              <a:rPr lang="en-US" b="1"/>
              <a:t>• </a:t>
            </a:r>
            <a:r>
              <a:rPr lang="en-US"/>
              <a:t>a color change </a:t>
            </a:r>
            <a:endParaRPr/>
          </a:p>
          <a:p>
            <a:pPr marL="0" lvl="0" indent="0" algn="l" rtl="0">
              <a:lnSpc>
                <a:spcPct val="100000"/>
              </a:lnSpc>
              <a:spcBef>
                <a:spcPts val="0"/>
              </a:spcBef>
              <a:spcAft>
                <a:spcPts val="0"/>
              </a:spcAft>
              <a:buClr>
                <a:schemeClr val="dk1"/>
              </a:buClr>
              <a:buSzPts val="2800"/>
              <a:buNone/>
            </a:pPr>
            <a:r>
              <a:rPr lang="en-US" b="1"/>
              <a:t>• </a:t>
            </a:r>
            <a:r>
              <a:rPr lang="en-US"/>
              <a:t>formation of a solid (precipitate) within a clear solution </a:t>
            </a:r>
            <a:endParaRPr/>
          </a:p>
          <a:p>
            <a:pPr marL="0" lvl="0" indent="0" algn="l" rtl="0">
              <a:lnSpc>
                <a:spcPct val="100000"/>
              </a:lnSpc>
              <a:spcBef>
                <a:spcPts val="0"/>
              </a:spcBef>
              <a:spcAft>
                <a:spcPts val="0"/>
              </a:spcAft>
              <a:buClr>
                <a:schemeClr val="dk1"/>
              </a:buClr>
              <a:buSzPts val="2800"/>
              <a:buNone/>
            </a:pPr>
            <a:r>
              <a:rPr lang="en-US" b="1"/>
              <a:t>• </a:t>
            </a:r>
            <a:r>
              <a:rPr lang="en-US"/>
              <a:t>evolution of a gas </a:t>
            </a:r>
            <a:endParaRPr/>
          </a:p>
          <a:p>
            <a:pPr marL="0" lvl="0" indent="0" algn="l" rtl="0">
              <a:lnSpc>
                <a:spcPct val="100000"/>
              </a:lnSpc>
              <a:spcBef>
                <a:spcPts val="0"/>
              </a:spcBef>
              <a:spcAft>
                <a:spcPts val="0"/>
              </a:spcAft>
              <a:buClr>
                <a:schemeClr val="dk1"/>
              </a:buClr>
              <a:buSzPts val="2800"/>
              <a:buNone/>
            </a:pPr>
            <a:r>
              <a:rPr lang="en-US" b="1"/>
              <a:t>• </a:t>
            </a:r>
            <a:r>
              <a:rPr lang="en-US"/>
              <a:t>evolution or absorption of heat</a:t>
            </a:r>
            <a:endParaRPr/>
          </a:p>
        </p:txBody>
      </p:sp>
      <p:pic>
        <p:nvPicPr>
          <p:cNvPr id="106" name="Google Shape;106;p3" descr="Картинки по запросу &quot;reaction product and reactants&quot;"/>
          <p:cNvPicPr preferRelativeResize="0"/>
          <p:nvPr/>
        </p:nvPicPr>
        <p:blipFill rotWithShape="1">
          <a:blip r:embed="rId3">
            <a:alphaModFix/>
          </a:blip>
          <a:srcRect/>
          <a:stretch/>
        </p:blipFill>
        <p:spPr>
          <a:xfrm>
            <a:off x="7799704" y="2950528"/>
            <a:ext cx="3971925" cy="16097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812799" y="593367"/>
            <a:ext cx="6363629" cy="923443"/>
          </a:xfrm>
          <a:prstGeom prst="rect">
            <a:avLst/>
          </a:prstGeom>
          <a:solidFill>
            <a:srgbClr val="EBE600"/>
          </a:solidFill>
          <a:ln>
            <a:noFill/>
          </a:ln>
        </p:spPr>
        <p:txBody>
          <a:bodyPr spcFirstLastPara="1" wrap="square" lIns="121900" tIns="121900" rIns="121900" bIns="121900" anchor="t" anchorCtr="0">
            <a:noAutofit/>
          </a:bodyPr>
          <a:lstStyle/>
          <a:p>
            <a:pPr marL="609585" marR="253994" lvl="0" indent="0" algn="l" rtl="0">
              <a:lnSpc>
                <a:spcPct val="115000"/>
              </a:lnSpc>
              <a:spcBef>
                <a:spcPts val="0"/>
              </a:spcBef>
              <a:spcAft>
                <a:spcPts val="400"/>
              </a:spcAft>
              <a:buClr>
                <a:schemeClr val="lt1"/>
              </a:buClr>
              <a:buSzPts val="2800"/>
              <a:buFont typeface="Arial"/>
              <a:buNone/>
            </a:pPr>
            <a:r>
              <a:rPr lang="en-US" b="1">
                <a:solidFill>
                  <a:schemeClr val="lt1"/>
                </a:solidFill>
              </a:rPr>
              <a:t>2. Elimination reaction</a:t>
            </a:r>
            <a:endParaRPr b="1">
              <a:solidFill>
                <a:schemeClr val="lt1"/>
              </a:solidFill>
            </a:endParaRPr>
          </a:p>
        </p:txBody>
      </p:sp>
      <p:pic>
        <p:nvPicPr>
          <p:cNvPr id="293" name="Google Shape;293;p30" descr="Картинки по запросу elimination reaction"/>
          <p:cNvPicPr preferRelativeResize="0"/>
          <p:nvPr/>
        </p:nvPicPr>
        <p:blipFill rotWithShape="1">
          <a:blip r:embed="rId3">
            <a:alphaModFix/>
          </a:blip>
          <a:srcRect/>
          <a:stretch/>
        </p:blipFill>
        <p:spPr>
          <a:xfrm>
            <a:off x="2151863" y="1516810"/>
            <a:ext cx="7918927" cy="2011932"/>
          </a:xfrm>
          <a:prstGeom prst="rect">
            <a:avLst/>
          </a:prstGeom>
          <a:noFill/>
          <a:ln>
            <a:noFill/>
          </a:ln>
        </p:spPr>
      </p:pic>
      <p:pic>
        <p:nvPicPr>
          <p:cNvPr id="294" name="Google Shape;294;p30" descr="Картинки по запросу elimination reaction"/>
          <p:cNvPicPr preferRelativeResize="0"/>
          <p:nvPr/>
        </p:nvPicPr>
        <p:blipFill rotWithShape="1">
          <a:blip r:embed="rId4">
            <a:alphaModFix/>
          </a:blip>
          <a:srcRect/>
          <a:stretch/>
        </p:blipFill>
        <p:spPr>
          <a:xfrm>
            <a:off x="1749317" y="3843510"/>
            <a:ext cx="8693367" cy="2697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title"/>
          </p:nvPr>
        </p:nvSpPr>
        <p:spPr>
          <a:xfrm>
            <a:off x="415600" y="593366"/>
            <a:ext cx="6522936" cy="913287"/>
          </a:xfrm>
          <a:prstGeom prst="rect">
            <a:avLst/>
          </a:prstGeom>
          <a:solidFill>
            <a:srgbClr val="00B050"/>
          </a:solidFill>
          <a:ln>
            <a:noFill/>
          </a:ln>
        </p:spPr>
        <p:txBody>
          <a:bodyPr spcFirstLastPara="1" wrap="square" lIns="121900" tIns="121900" rIns="121900" bIns="121900" anchor="t" anchorCtr="0">
            <a:noAutofit/>
          </a:bodyPr>
          <a:lstStyle/>
          <a:p>
            <a:pPr marL="67732" marR="253994" lvl="0" indent="0" algn="l" rtl="0">
              <a:lnSpc>
                <a:spcPct val="115000"/>
              </a:lnSpc>
              <a:spcBef>
                <a:spcPts val="0"/>
              </a:spcBef>
              <a:spcAft>
                <a:spcPts val="0"/>
              </a:spcAft>
              <a:buClr>
                <a:schemeClr val="lt1"/>
              </a:buClr>
              <a:buSzPts val="2800"/>
              <a:buFont typeface="Arial"/>
              <a:buNone/>
            </a:pPr>
            <a:r>
              <a:rPr lang="en-US" sz="4267" dirty="0">
                <a:solidFill>
                  <a:schemeClr val="lt1"/>
                </a:solidFill>
              </a:rPr>
              <a:t>3. Substitution reaction    </a:t>
            </a:r>
            <a:r>
              <a:rPr lang="en-US" sz="2667" b="1" dirty="0">
                <a:solidFill>
                  <a:schemeClr val="lt1"/>
                </a:solidFill>
                <a:highlight>
                  <a:srgbClr val="FFFFFF"/>
                </a:highlight>
              </a:rPr>
              <a:t>					</a:t>
            </a:r>
            <a:endParaRPr sz="2667" b="1" dirty="0">
              <a:solidFill>
                <a:schemeClr val="lt1"/>
              </a:solidFill>
              <a:highlight>
                <a:srgbClr val="FFFFFF"/>
              </a:highlight>
            </a:endParaRPr>
          </a:p>
        </p:txBody>
      </p:sp>
      <p:sp>
        <p:nvSpPr>
          <p:cNvPr id="286" name="Google Shape;286;p29"/>
          <p:cNvSpPr txBox="1">
            <a:spLocks noGrp="1"/>
          </p:cNvSpPr>
          <p:nvPr>
            <p:ph type="body" idx="1"/>
          </p:nvPr>
        </p:nvSpPr>
        <p:spPr>
          <a:xfrm>
            <a:off x="2538799" y="4660029"/>
            <a:ext cx="7750060" cy="1029571"/>
          </a:xfrm>
          <a:prstGeom prst="rect">
            <a:avLst/>
          </a:prstGeom>
          <a:noFill/>
          <a:ln>
            <a:noFill/>
          </a:ln>
        </p:spPr>
        <p:txBody>
          <a:bodyPr spcFirstLastPara="1" wrap="square" lIns="121900" tIns="121900" rIns="121900" bIns="121900" anchor="t" anchorCtr="0">
            <a:noAutofit/>
          </a:bodyPr>
          <a:lstStyle/>
          <a:p>
            <a:pPr marL="0" marR="253994" lvl="0" indent="0" algn="l" rtl="0">
              <a:lnSpc>
                <a:spcPct val="115000"/>
              </a:lnSpc>
              <a:spcBef>
                <a:spcPts val="0"/>
              </a:spcBef>
              <a:spcAft>
                <a:spcPts val="0"/>
              </a:spcAft>
              <a:buClr>
                <a:schemeClr val="dk1"/>
              </a:buClr>
              <a:buSzPts val="1800"/>
              <a:buNone/>
            </a:pPr>
            <a:r>
              <a:rPr lang="en-US" sz="3200">
                <a:solidFill>
                  <a:schemeClr val="dk1"/>
                </a:solidFill>
                <a:highlight>
                  <a:schemeClr val="lt1"/>
                </a:highlight>
              </a:rPr>
              <a:t>OH</a:t>
            </a:r>
            <a:r>
              <a:rPr lang="en-US" sz="3200" baseline="30000">
                <a:solidFill>
                  <a:schemeClr val="dk1"/>
                </a:solidFill>
                <a:highlight>
                  <a:schemeClr val="lt1"/>
                </a:highlight>
              </a:rPr>
              <a:t>−</a:t>
            </a:r>
            <a:r>
              <a:rPr lang="en-US" sz="3200">
                <a:solidFill>
                  <a:schemeClr val="dk1"/>
                </a:solidFill>
                <a:highlight>
                  <a:schemeClr val="lt1"/>
                </a:highlight>
              </a:rPr>
              <a:t>  </a:t>
            </a:r>
            <a:r>
              <a:rPr lang="en-US" sz="4000">
                <a:solidFill>
                  <a:srgbClr val="222222"/>
                </a:solidFill>
              </a:rPr>
              <a:t>+  </a:t>
            </a:r>
            <a:r>
              <a:rPr lang="en-US" sz="3200">
                <a:solidFill>
                  <a:schemeClr val="dk1"/>
                </a:solidFill>
                <a:highlight>
                  <a:schemeClr val="lt1"/>
                </a:highlight>
              </a:rPr>
              <a:t>CH</a:t>
            </a:r>
            <a:r>
              <a:rPr lang="en-US" sz="3200" baseline="-25000">
                <a:solidFill>
                  <a:schemeClr val="dk1"/>
                </a:solidFill>
                <a:highlight>
                  <a:schemeClr val="lt1"/>
                </a:highlight>
              </a:rPr>
              <a:t>3</a:t>
            </a:r>
            <a:r>
              <a:rPr lang="en-US" sz="3200">
                <a:solidFill>
                  <a:schemeClr val="dk1"/>
                </a:solidFill>
                <a:highlight>
                  <a:schemeClr val="lt1"/>
                </a:highlight>
              </a:rPr>
              <a:t>Cl →  CH</a:t>
            </a:r>
            <a:r>
              <a:rPr lang="en-US" sz="3200" baseline="-25000">
                <a:solidFill>
                  <a:schemeClr val="dk1"/>
                </a:solidFill>
                <a:highlight>
                  <a:schemeClr val="lt1"/>
                </a:highlight>
              </a:rPr>
              <a:t>3</a:t>
            </a:r>
            <a:r>
              <a:rPr lang="en-US" sz="3200">
                <a:solidFill>
                  <a:schemeClr val="dk1"/>
                </a:solidFill>
                <a:highlight>
                  <a:schemeClr val="lt1"/>
                </a:highlight>
              </a:rPr>
              <a:t>OH  + Cl</a:t>
            </a:r>
            <a:r>
              <a:rPr lang="en-US" sz="3200" baseline="30000">
                <a:solidFill>
                  <a:schemeClr val="dk1"/>
                </a:solidFill>
                <a:highlight>
                  <a:schemeClr val="lt1"/>
                </a:highlight>
              </a:rPr>
              <a:t>−</a:t>
            </a:r>
            <a:endParaRPr sz="3200" baseline="30000">
              <a:solidFill>
                <a:schemeClr val="dk1"/>
              </a:solidFill>
              <a:highlight>
                <a:schemeClr val="lt1"/>
              </a:highlight>
            </a:endParaRPr>
          </a:p>
          <a:p>
            <a:pPr marL="0" lvl="0" indent="0" algn="l" rtl="0">
              <a:lnSpc>
                <a:spcPct val="115000"/>
              </a:lnSpc>
              <a:spcBef>
                <a:spcPts val="400"/>
              </a:spcBef>
              <a:spcAft>
                <a:spcPts val="2133"/>
              </a:spcAft>
              <a:buClr>
                <a:schemeClr val="dk1"/>
              </a:buClr>
              <a:buSzPts val="1800"/>
              <a:buNone/>
            </a:pPr>
            <a:endParaRPr sz="3200"/>
          </a:p>
        </p:txBody>
      </p:sp>
      <p:pic>
        <p:nvPicPr>
          <p:cNvPr id="287" name="Google Shape;287;p29" descr="abafac0e4f240eb350733f750a96b8ef.jpg"/>
          <p:cNvPicPr preferRelativeResize="0"/>
          <p:nvPr/>
        </p:nvPicPr>
        <p:blipFill rotWithShape="1">
          <a:blip r:embed="rId3">
            <a:alphaModFix/>
          </a:blip>
          <a:srcRect l="8939" t="13984" r="9864" b="8960"/>
          <a:stretch/>
        </p:blipFill>
        <p:spPr>
          <a:xfrm>
            <a:off x="730032" y="1816439"/>
            <a:ext cx="11046368" cy="19105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415600" y="593367"/>
            <a:ext cx="4857688" cy="839152"/>
          </a:xfrm>
          <a:prstGeom prst="rect">
            <a:avLst/>
          </a:prstGeom>
          <a:solidFill>
            <a:srgbClr val="CC3399"/>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Arial"/>
              <a:buNone/>
            </a:pPr>
            <a:r>
              <a:rPr lang="en-US" b="1">
                <a:solidFill>
                  <a:schemeClr val="lt1"/>
                </a:solidFill>
              </a:rPr>
              <a:t>4. Radical reactions</a:t>
            </a:r>
            <a:endParaRPr b="1">
              <a:solidFill>
                <a:schemeClr val="lt1"/>
              </a:solidFill>
            </a:endParaRPr>
          </a:p>
        </p:txBody>
      </p:sp>
      <p:pic>
        <p:nvPicPr>
          <p:cNvPr id="308" name="Google Shape;308;p32"/>
          <p:cNvPicPr preferRelativeResize="0"/>
          <p:nvPr/>
        </p:nvPicPr>
        <p:blipFill rotWithShape="1">
          <a:blip r:embed="rId3">
            <a:alphaModFix/>
          </a:blip>
          <a:srcRect/>
          <a:stretch/>
        </p:blipFill>
        <p:spPr>
          <a:xfrm>
            <a:off x="415601" y="1536634"/>
            <a:ext cx="2345628" cy="533429"/>
          </a:xfrm>
          <a:prstGeom prst="rect">
            <a:avLst/>
          </a:prstGeom>
          <a:noFill/>
          <a:ln>
            <a:noFill/>
          </a:ln>
        </p:spPr>
      </p:pic>
      <p:pic>
        <p:nvPicPr>
          <p:cNvPr id="309" name="Google Shape;309;p32"/>
          <p:cNvPicPr preferRelativeResize="0"/>
          <p:nvPr/>
        </p:nvPicPr>
        <p:blipFill rotWithShape="1">
          <a:blip r:embed="rId4">
            <a:alphaModFix/>
          </a:blip>
          <a:srcRect/>
          <a:stretch/>
        </p:blipFill>
        <p:spPr>
          <a:xfrm>
            <a:off x="415600" y="2174178"/>
            <a:ext cx="5230232" cy="1395485"/>
          </a:xfrm>
          <a:prstGeom prst="rect">
            <a:avLst/>
          </a:prstGeom>
          <a:noFill/>
          <a:ln>
            <a:noFill/>
          </a:ln>
        </p:spPr>
      </p:pic>
      <p:pic>
        <p:nvPicPr>
          <p:cNvPr id="310" name="Google Shape;310;p32"/>
          <p:cNvPicPr preferRelativeResize="0"/>
          <p:nvPr/>
        </p:nvPicPr>
        <p:blipFill rotWithShape="1">
          <a:blip r:embed="rId5">
            <a:alphaModFix/>
          </a:blip>
          <a:srcRect/>
          <a:stretch/>
        </p:blipFill>
        <p:spPr>
          <a:xfrm>
            <a:off x="415601" y="3673778"/>
            <a:ext cx="3014020" cy="527453"/>
          </a:xfrm>
          <a:prstGeom prst="rect">
            <a:avLst/>
          </a:prstGeom>
          <a:noFill/>
          <a:ln>
            <a:noFill/>
          </a:ln>
        </p:spPr>
      </p:pic>
      <p:pic>
        <p:nvPicPr>
          <p:cNvPr id="311" name="Google Shape;311;p32"/>
          <p:cNvPicPr preferRelativeResize="0"/>
          <p:nvPr/>
        </p:nvPicPr>
        <p:blipFill rotWithShape="1">
          <a:blip r:embed="rId6">
            <a:alphaModFix/>
          </a:blip>
          <a:srcRect/>
          <a:stretch/>
        </p:blipFill>
        <p:spPr>
          <a:xfrm>
            <a:off x="415601" y="4386874"/>
            <a:ext cx="4763716" cy="1193692"/>
          </a:xfrm>
          <a:prstGeom prst="rect">
            <a:avLst/>
          </a:prstGeom>
          <a:noFill/>
          <a:ln>
            <a:noFill/>
          </a:ln>
        </p:spPr>
      </p:pic>
      <p:pic>
        <p:nvPicPr>
          <p:cNvPr id="312" name="Google Shape;312;p32"/>
          <p:cNvPicPr preferRelativeResize="0"/>
          <p:nvPr/>
        </p:nvPicPr>
        <p:blipFill rotWithShape="1">
          <a:blip r:embed="rId7">
            <a:alphaModFix/>
          </a:blip>
          <a:srcRect/>
          <a:stretch/>
        </p:blipFill>
        <p:spPr>
          <a:xfrm>
            <a:off x="317192" y="5580566"/>
            <a:ext cx="5184697" cy="1169997"/>
          </a:xfrm>
          <a:prstGeom prst="rect">
            <a:avLst/>
          </a:prstGeom>
          <a:noFill/>
          <a:ln>
            <a:noFill/>
          </a:ln>
        </p:spPr>
      </p:pic>
      <p:pic>
        <p:nvPicPr>
          <p:cNvPr id="313" name="Google Shape;313;p32"/>
          <p:cNvPicPr preferRelativeResize="0"/>
          <p:nvPr/>
        </p:nvPicPr>
        <p:blipFill rotWithShape="1">
          <a:blip r:embed="rId8">
            <a:alphaModFix/>
          </a:blip>
          <a:srcRect/>
          <a:stretch/>
        </p:blipFill>
        <p:spPr>
          <a:xfrm>
            <a:off x="8147824" y="1248107"/>
            <a:ext cx="3200400" cy="512685"/>
          </a:xfrm>
          <a:prstGeom prst="rect">
            <a:avLst/>
          </a:prstGeom>
          <a:noFill/>
          <a:ln>
            <a:noFill/>
          </a:ln>
        </p:spPr>
      </p:pic>
      <p:pic>
        <p:nvPicPr>
          <p:cNvPr id="314" name="Google Shape;314;p32"/>
          <p:cNvPicPr preferRelativeResize="0"/>
          <p:nvPr/>
        </p:nvPicPr>
        <p:blipFill rotWithShape="1">
          <a:blip r:embed="rId9">
            <a:alphaModFix/>
          </a:blip>
          <a:srcRect/>
          <a:stretch/>
        </p:blipFill>
        <p:spPr>
          <a:xfrm>
            <a:off x="6396968" y="1907202"/>
            <a:ext cx="5795033" cy="16624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title"/>
          </p:nvPr>
        </p:nvSpPr>
        <p:spPr>
          <a:xfrm>
            <a:off x="415601" y="143667"/>
            <a:ext cx="8208009" cy="946224"/>
          </a:xfrm>
          <a:prstGeom prst="rect">
            <a:avLst/>
          </a:prstGeom>
          <a:solidFill>
            <a:srgbClr val="FF0066"/>
          </a:solidFill>
          <a:ln>
            <a:noFill/>
          </a:ln>
        </p:spPr>
        <p:txBody>
          <a:bodyPr spcFirstLastPara="1" wrap="square" lIns="121900" tIns="121900" rIns="121900" bIns="121900" anchor="t" anchorCtr="0">
            <a:noAutofit/>
          </a:bodyPr>
          <a:lstStyle/>
          <a:p>
            <a:pPr marL="0" marR="253994" lvl="0" indent="0" algn="l" rtl="0">
              <a:lnSpc>
                <a:spcPct val="115000"/>
              </a:lnSpc>
              <a:spcBef>
                <a:spcPts val="0"/>
              </a:spcBef>
              <a:spcAft>
                <a:spcPts val="400"/>
              </a:spcAft>
              <a:buClr>
                <a:schemeClr val="lt1"/>
              </a:buClr>
              <a:buSzPts val="2800"/>
              <a:buFont typeface="Arial"/>
              <a:buNone/>
            </a:pPr>
            <a:r>
              <a:rPr lang="en-US" b="1">
                <a:solidFill>
                  <a:schemeClr val="lt1"/>
                </a:solidFill>
              </a:rPr>
              <a:t>5. Oxidation-Reduction reactions</a:t>
            </a:r>
            <a:endParaRPr b="1">
              <a:solidFill>
                <a:schemeClr val="lt1"/>
              </a:solidFill>
            </a:endParaRPr>
          </a:p>
        </p:txBody>
      </p:sp>
      <p:pic>
        <p:nvPicPr>
          <p:cNvPr id="320" name="Google Shape;320;p33" descr="Картинки по запросу oxidation reduction organic reaction example"/>
          <p:cNvPicPr preferRelativeResize="0"/>
          <p:nvPr/>
        </p:nvPicPr>
        <p:blipFill rotWithShape="1">
          <a:blip r:embed="rId3">
            <a:alphaModFix/>
          </a:blip>
          <a:srcRect/>
          <a:stretch/>
        </p:blipFill>
        <p:spPr>
          <a:xfrm>
            <a:off x="1597891" y="1293091"/>
            <a:ext cx="8559926" cy="54263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a:spLocks noGrp="1"/>
          </p:cNvSpPr>
          <p:nvPr>
            <p:ph type="title"/>
          </p:nvPr>
        </p:nvSpPr>
        <p:spPr>
          <a:xfrm>
            <a:off x="415600" y="162400"/>
            <a:ext cx="11360800" cy="899782"/>
          </a:xfrm>
          <a:prstGeom prst="rect">
            <a:avLst/>
          </a:prstGeom>
          <a:noFill/>
          <a:ln>
            <a:noFill/>
          </a:ln>
        </p:spPr>
        <p:txBody>
          <a:bodyPr spcFirstLastPara="1" wrap="square" lIns="121900" tIns="121900" rIns="121900" bIns="121900" anchor="t" anchorCtr="0">
            <a:noAutofit/>
          </a:bodyPr>
          <a:lstStyle/>
          <a:p>
            <a:pPr marL="0" marR="253994" lvl="0" indent="0" algn="l" rtl="0">
              <a:lnSpc>
                <a:spcPct val="115000"/>
              </a:lnSpc>
              <a:spcBef>
                <a:spcPts val="0"/>
              </a:spcBef>
              <a:spcAft>
                <a:spcPts val="400"/>
              </a:spcAft>
              <a:buClr>
                <a:schemeClr val="dk1"/>
              </a:buClr>
              <a:buSzPts val="2800"/>
              <a:buFont typeface="Arial"/>
              <a:buNone/>
            </a:pPr>
            <a:r>
              <a:rPr lang="en-US" sz="4000" b="1"/>
              <a:t>Oxidation-Reduction reactions examples</a:t>
            </a:r>
            <a:endParaRPr sz="4000" b="1"/>
          </a:p>
        </p:txBody>
      </p:sp>
      <p:pic>
        <p:nvPicPr>
          <p:cNvPr id="326" name="Google Shape;326;p34" descr="Картинки по запросу oxidation reduction organic reaction example"/>
          <p:cNvPicPr preferRelativeResize="0"/>
          <p:nvPr/>
        </p:nvPicPr>
        <p:blipFill rotWithShape="1">
          <a:blip r:embed="rId3">
            <a:alphaModFix/>
          </a:blip>
          <a:srcRect t="13547"/>
          <a:stretch/>
        </p:blipFill>
        <p:spPr>
          <a:xfrm>
            <a:off x="1967345" y="1173018"/>
            <a:ext cx="8012753" cy="47148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7" descr="Картинки по запросу tautomer"/>
          <p:cNvPicPr preferRelativeResize="0"/>
          <p:nvPr/>
        </p:nvPicPr>
        <p:blipFill rotWithShape="1">
          <a:blip r:embed="rId3">
            <a:alphaModFix/>
          </a:blip>
          <a:srcRect/>
          <a:stretch/>
        </p:blipFill>
        <p:spPr>
          <a:xfrm>
            <a:off x="1804019" y="2468136"/>
            <a:ext cx="8872127" cy="3984704"/>
          </a:xfrm>
          <a:prstGeom prst="rect">
            <a:avLst/>
          </a:prstGeom>
          <a:noFill/>
          <a:ln>
            <a:noFill/>
          </a:ln>
        </p:spPr>
      </p:pic>
      <p:sp>
        <p:nvSpPr>
          <p:cNvPr id="345" name="Google Shape;345;p37"/>
          <p:cNvSpPr txBox="1">
            <a:spLocks noGrp="1"/>
          </p:cNvSpPr>
          <p:nvPr>
            <p:ph type="title"/>
          </p:nvPr>
        </p:nvSpPr>
        <p:spPr>
          <a:xfrm>
            <a:off x="415600" y="686349"/>
            <a:ext cx="5939018" cy="911542"/>
          </a:xfrm>
          <a:prstGeom prst="rect">
            <a:avLst/>
          </a:prstGeom>
          <a:solidFill>
            <a:srgbClr val="00CC00"/>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b="1">
                <a:solidFill>
                  <a:schemeClr val="lt1"/>
                </a:solidFill>
              </a:rPr>
              <a:t>6. Rearrangements 	</a:t>
            </a:r>
            <a:endParaRPr sz="3466">
              <a:solidFill>
                <a:schemeClr val="lt1"/>
              </a:solidFill>
            </a:endParaRPr>
          </a:p>
        </p:txBody>
      </p:sp>
      <p:sp>
        <p:nvSpPr>
          <p:cNvPr id="346" name="Google Shape;346;p37"/>
          <p:cNvSpPr txBox="1"/>
          <p:nvPr/>
        </p:nvSpPr>
        <p:spPr>
          <a:xfrm>
            <a:off x="361795" y="1712822"/>
            <a:ext cx="96247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(often happens, however not actually a type of organic reactions)</a:t>
            </a:r>
            <a:endParaRPr sz="24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rial"/>
              <a:buNone/>
            </a:pPr>
            <a:r>
              <a:rPr lang="en-US" sz="4400" b="1" dirty="0">
                <a:solidFill>
                  <a:srgbClr val="C00000"/>
                </a:solidFill>
              </a:rPr>
              <a:t>We discussed </a:t>
            </a:r>
            <a:r>
              <a:rPr lang="en-US" sz="4800" b="1" dirty="0">
                <a:solidFill>
                  <a:srgbClr val="C00000"/>
                </a:solidFill>
                <a:latin typeface="Bradley Hand ITC" panose="03070402050302030203" pitchFamily="66" charset="0"/>
              </a:rPr>
              <a:t>today</a:t>
            </a:r>
            <a:r>
              <a:rPr lang="en-US" sz="4400" b="1" dirty="0">
                <a:solidFill>
                  <a:srgbClr val="C00000"/>
                </a:solidFill>
              </a:rPr>
              <a:t>…</a:t>
            </a:r>
            <a:endParaRPr dirty="0"/>
          </a:p>
        </p:txBody>
      </p:sp>
      <p:sp>
        <p:nvSpPr>
          <p:cNvPr id="99" name="Google Shape;99;p2"/>
          <p:cNvSpPr txBox="1">
            <a:spLocks noGrp="1"/>
          </p:cNvSpPr>
          <p:nvPr>
            <p:ph type="body" idx="1"/>
          </p:nvPr>
        </p:nvSpPr>
        <p:spPr>
          <a:xfrm>
            <a:off x="838199" y="1371600"/>
            <a:ext cx="11038367" cy="5029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ts val="2800"/>
              <a:buChar char="•"/>
            </a:pPr>
            <a:r>
              <a:rPr lang="en-US" dirty="0"/>
              <a:t>define a chemical reaction;</a:t>
            </a:r>
          </a:p>
          <a:p>
            <a:pPr marL="228600" lvl="0" indent="-228600" algn="l" rtl="0">
              <a:lnSpc>
                <a:spcPct val="100000"/>
              </a:lnSpc>
              <a:spcBef>
                <a:spcPts val="0"/>
              </a:spcBef>
              <a:spcAft>
                <a:spcPts val="0"/>
              </a:spcAft>
              <a:buClr>
                <a:schemeClr val="dk1"/>
              </a:buClr>
              <a:buSzPts val="2800"/>
              <a:buChar char="•"/>
            </a:pPr>
            <a:r>
              <a:rPr lang="en-US" dirty="0"/>
              <a:t>apply the 3 principles of collision theory to interpret interactions between molecules;</a:t>
            </a:r>
          </a:p>
          <a:p>
            <a:pPr marL="228600" lvl="0" indent="-228600" algn="l" rtl="0">
              <a:lnSpc>
                <a:spcPct val="100000"/>
              </a:lnSpc>
              <a:spcBef>
                <a:spcPts val="0"/>
              </a:spcBef>
              <a:spcAft>
                <a:spcPts val="0"/>
              </a:spcAft>
              <a:buClr>
                <a:schemeClr val="dk1"/>
              </a:buClr>
              <a:buSzPts val="2800"/>
              <a:buChar char="•"/>
            </a:pPr>
            <a:r>
              <a:rPr lang="en-US" dirty="0"/>
              <a:t>be able to balance chemical equations according to stoichiometric calculations;</a:t>
            </a:r>
          </a:p>
          <a:p>
            <a:pPr marL="228600" lvl="0" indent="-228600" algn="l" rtl="0">
              <a:lnSpc>
                <a:spcPct val="100000"/>
              </a:lnSpc>
              <a:spcBef>
                <a:spcPts val="0"/>
              </a:spcBef>
              <a:spcAft>
                <a:spcPts val="0"/>
              </a:spcAft>
              <a:buClr>
                <a:schemeClr val="dk1"/>
              </a:buClr>
              <a:buSzPts val="2800"/>
              <a:buChar char="•"/>
            </a:pPr>
            <a:r>
              <a:rPr lang="en-US" dirty="0"/>
              <a:t>determine the reaction rate and factors affecting the reaction rate</a:t>
            </a:r>
          </a:p>
          <a:p>
            <a:pPr marL="228600" lvl="0" indent="-228600" algn="l" rtl="0">
              <a:lnSpc>
                <a:spcPct val="100000"/>
              </a:lnSpc>
              <a:spcBef>
                <a:spcPts val="0"/>
              </a:spcBef>
              <a:spcAft>
                <a:spcPts val="0"/>
              </a:spcAft>
              <a:buClr>
                <a:schemeClr val="dk1"/>
              </a:buClr>
              <a:buSzPts val="2800"/>
              <a:buChar char="•"/>
            </a:pPr>
            <a:r>
              <a:rPr lang="en-US" dirty="0"/>
              <a:t>identify and define chemical reactions as reactions of combination, decomposition, substitution or combustion,</a:t>
            </a:r>
          </a:p>
          <a:p>
            <a:pPr marL="228600" lvl="0" indent="-228600" algn="l" rtl="0">
              <a:lnSpc>
                <a:spcPct val="100000"/>
              </a:lnSpc>
              <a:spcBef>
                <a:spcPts val="0"/>
              </a:spcBef>
              <a:spcAft>
                <a:spcPts val="0"/>
              </a:spcAft>
              <a:buClr>
                <a:schemeClr val="dk1"/>
              </a:buClr>
              <a:buSzPts val="2800"/>
              <a:buChar char="•"/>
            </a:pPr>
            <a:r>
              <a:rPr lang="en-US" dirty="0"/>
              <a:t>classify the mechanisms of organic reactions: addition, substitution, radical chain mechanism of halogenation, oxidation-reduction;</a:t>
            </a:r>
          </a:p>
          <a:p>
            <a:pPr marL="228600" lvl="0" indent="-228600" algn="l" rtl="0">
              <a:lnSpc>
                <a:spcPct val="100000"/>
              </a:lnSpc>
              <a:spcBef>
                <a:spcPts val="0"/>
              </a:spcBef>
              <a:spcAft>
                <a:spcPts val="0"/>
              </a:spcAft>
              <a:buClr>
                <a:schemeClr val="dk1"/>
              </a:buClr>
              <a:buSzPts val="2800"/>
              <a:buChar char="•"/>
            </a:pPr>
            <a:r>
              <a:rPr lang="en-US" dirty="0"/>
              <a:t>predict the probable products of a chemical reaction according to the type of reaction;</a:t>
            </a:r>
          </a:p>
          <a:p>
            <a:pPr marL="228600" lvl="0" indent="-228600" algn="l" rtl="0">
              <a:lnSpc>
                <a:spcPct val="100000"/>
              </a:lnSpc>
              <a:spcBef>
                <a:spcPts val="0"/>
              </a:spcBef>
              <a:spcAft>
                <a:spcPts val="0"/>
              </a:spcAft>
              <a:buClr>
                <a:schemeClr val="dk1"/>
              </a:buClr>
              <a:buSzPts val="2800"/>
              <a:buChar char="•"/>
            </a:pPr>
            <a:r>
              <a:rPr lang="en-US" dirty="0"/>
              <a:t>write chemical equations for each type of chemical reaction.</a:t>
            </a:r>
            <a:endParaRPr dirty="0"/>
          </a:p>
        </p:txBody>
      </p:sp>
    </p:spTree>
    <p:extLst>
      <p:ext uri="{BB962C8B-B14F-4D97-AF65-F5344CB8AC3E}">
        <p14:creationId xmlns:p14="http://schemas.microsoft.com/office/powerpoint/2010/main" val="128760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Stoichiometry</a:t>
            </a:r>
            <a:r>
              <a:rPr lang="en-US"/>
              <a:t> </a:t>
            </a:r>
            <a:endParaRPr/>
          </a:p>
        </p:txBody>
      </p:sp>
      <p:sp>
        <p:nvSpPr>
          <p:cNvPr id="112" name="Google Shape;112;p4"/>
          <p:cNvSpPr txBox="1">
            <a:spLocks noGrp="1"/>
          </p:cNvSpPr>
          <p:nvPr>
            <p:ph type="body" idx="1"/>
          </p:nvPr>
        </p:nvSpPr>
        <p:spPr>
          <a:xfrm>
            <a:off x="838200" y="1615440"/>
            <a:ext cx="10515600" cy="456152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 a </a:t>
            </a:r>
            <a:r>
              <a:rPr lang="en-US" b="1"/>
              <a:t>balanced equation</a:t>
            </a:r>
            <a:r>
              <a:rPr lang="en-US"/>
              <a:t>, the total number of atoms of each element present is the same on both sides of the</a:t>
            </a:r>
            <a:br>
              <a:rPr lang="en-US"/>
            </a:br>
            <a:r>
              <a:rPr lang="en-US"/>
              <a:t>equation. </a:t>
            </a:r>
            <a:endParaRPr/>
          </a:p>
          <a:p>
            <a:pPr marL="228600" lvl="0" indent="-228600" algn="l" rtl="0">
              <a:lnSpc>
                <a:spcPct val="90000"/>
              </a:lnSpc>
              <a:spcBef>
                <a:spcPts val="1000"/>
              </a:spcBef>
              <a:spcAft>
                <a:spcPts val="0"/>
              </a:spcAft>
              <a:buClr>
                <a:schemeClr val="dk1"/>
              </a:buClr>
              <a:buSzPts val="2800"/>
              <a:buChar char="•"/>
            </a:pPr>
            <a:r>
              <a:rPr lang="en-US"/>
              <a:t>An equation can be balanced only by adjusting the coefficients of formulas.</a:t>
            </a:r>
            <a:br>
              <a:rPr lang="en-US"/>
            </a:br>
            <a:br>
              <a:rPr lang="en-US"/>
            </a:br>
            <a:br>
              <a:rPr lang="en-US"/>
            </a:br>
            <a:endParaRPr/>
          </a:p>
        </p:txBody>
      </p:sp>
      <p:pic>
        <p:nvPicPr>
          <p:cNvPr id="113" name="Google Shape;113;p4"/>
          <p:cNvPicPr preferRelativeResize="0"/>
          <p:nvPr/>
        </p:nvPicPr>
        <p:blipFill rotWithShape="1">
          <a:blip r:embed="rId3">
            <a:alphaModFix/>
          </a:blip>
          <a:srcRect/>
          <a:stretch/>
        </p:blipFill>
        <p:spPr>
          <a:xfrm>
            <a:off x="3637280" y="4094347"/>
            <a:ext cx="5751762" cy="2346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47437" y="5683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t>What causes a chemical reaction to take place?</a:t>
            </a:r>
            <a:endParaRPr sz="3600" b="1"/>
          </a:p>
        </p:txBody>
      </p:sp>
      <p:sp>
        <p:nvSpPr>
          <p:cNvPr id="120" name="Google Shape;120;p5"/>
          <p:cNvSpPr txBox="1">
            <a:spLocks noGrp="1"/>
          </p:cNvSpPr>
          <p:nvPr>
            <p:ph type="body" idx="1"/>
          </p:nvPr>
        </p:nvSpPr>
        <p:spPr>
          <a:xfrm>
            <a:off x="720437" y="1976582"/>
            <a:ext cx="11388436" cy="5181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Clr>
                <a:schemeClr val="dk1"/>
              </a:buClr>
              <a:buSzPts val="2800"/>
              <a:buNone/>
            </a:pPr>
            <a:r>
              <a:rPr lang="en-US" b="1"/>
              <a:t>Collision theory </a:t>
            </a:r>
            <a:r>
              <a:rPr lang="en-US"/>
              <a:t>is a set of statements that give the conditions necessary for a chemical reaction to occur. Central to collision theory are the concepts of:</a:t>
            </a:r>
            <a:endParaRPr/>
          </a:p>
          <a:p>
            <a:pPr marL="0" lvl="0" indent="0" algn="l" rtl="0">
              <a:lnSpc>
                <a:spcPct val="140000"/>
              </a:lnSpc>
              <a:spcBef>
                <a:spcPts val="600"/>
              </a:spcBef>
              <a:spcAft>
                <a:spcPts val="0"/>
              </a:spcAft>
              <a:buClr>
                <a:srgbClr val="0070C0"/>
              </a:buClr>
              <a:buSzPts val="2800"/>
              <a:buNone/>
            </a:pPr>
            <a:r>
              <a:rPr lang="en-US" b="1">
                <a:solidFill>
                  <a:srgbClr val="0070C0"/>
                </a:solidFill>
              </a:rPr>
              <a:t>1. Molecular collisions</a:t>
            </a:r>
            <a:r>
              <a:rPr lang="en-US"/>
              <a:t>. </a:t>
            </a:r>
            <a:endParaRPr/>
          </a:p>
          <a:p>
            <a:pPr marL="0" lvl="0" indent="0" algn="l" rtl="0">
              <a:lnSpc>
                <a:spcPct val="140000"/>
              </a:lnSpc>
              <a:spcBef>
                <a:spcPts val="600"/>
              </a:spcBef>
              <a:spcAft>
                <a:spcPts val="0"/>
              </a:spcAft>
              <a:buClr>
                <a:srgbClr val="0070C0"/>
              </a:buClr>
              <a:buSzPts val="2800"/>
              <a:buNone/>
            </a:pPr>
            <a:r>
              <a:rPr lang="en-US" b="1">
                <a:solidFill>
                  <a:srgbClr val="0070C0"/>
                </a:solidFill>
              </a:rPr>
              <a:t>2. Activation energy</a:t>
            </a:r>
            <a:r>
              <a:rPr lang="en-US">
                <a:solidFill>
                  <a:srgbClr val="0070C0"/>
                </a:solidFill>
              </a:rPr>
              <a:t>. </a:t>
            </a:r>
            <a:endParaRPr/>
          </a:p>
          <a:p>
            <a:pPr marL="0" lvl="0" indent="0" algn="l" rtl="0">
              <a:lnSpc>
                <a:spcPct val="140000"/>
              </a:lnSpc>
              <a:spcBef>
                <a:spcPts val="600"/>
              </a:spcBef>
              <a:spcAft>
                <a:spcPts val="0"/>
              </a:spcAft>
              <a:buClr>
                <a:srgbClr val="0070C0"/>
              </a:buClr>
              <a:buSzPts val="2800"/>
              <a:buNone/>
            </a:pPr>
            <a:r>
              <a:rPr lang="en-US" b="1">
                <a:solidFill>
                  <a:srgbClr val="0070C0"/>
                </a:solidFill>
              </a:rPr>
              <a:t>3. Collision orientation</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Molecular Collisions</a:t>
            </a:r>
            <a:endParaRPr b="1"/>
          </a:p>
        </p:txBody>
      </p:sp>
      <p:sp>
        <p:nvSpPr>
          <p:cNvPr id="126" name="Google Shape;126;p6"/>
          <p:cNvSpPr txBox="1">
            <a:spLocks noGrp="1"/>
          </p:cNvSpPr>
          <p:nvPr>
            <p:ph type="body" idx="1"/>
          </p:nvPr>
        </p:nvSpPr>
        <p:spPr>
          <a:xfrm>
            <a:off x="838200" y="146540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a:t>Reactant particles must interact (that is, collide) with one another before any reaction can occur.</a:t>
            </a:r>
            <a:endParaRPr/>
          </a:p>
          <a:p>
            <a:pPr marL="0" lvl="0" indent="0" algn="l" rtl="0">
              <a:lnSpc>
                <a:spcPct val="100000"/>
              </a:lnSpc>
              <a:spcBef>
                <a:spcPts val="0"/>
              </a:spcBef>
              <a:spcAft>
                <a:spcPts val="0"/>
              </a:spcAft>
              <a:buClr>
                <a:schemeClr val="dk1"/>
              </a:buClr>
              <a:buSzPts val="2800"/>
              <a:buNone/>
            </a:pPr>
            <a:r>
              <a:rPr lang="en-US"/>
              <a:t>When reactions involve two or more reactants, collision theory assumes that the reactant molecules, ions, or atoms must come in contact (collide) with one another in order for any chemical change to occur.</a:t>
            </a:r>
            <a:endParaRPr/>
          </a:p>
          <a:p>
            <a:pPr marL="0" lvl="0" indent="0" algn="l" rtl="0">
              <a:lnSpc>
                <a:spcPct val="100000"/>
              </a:lnSpc>
              <a:spcBef>
                <a:spcPts val="0"/>
              </a:spcBef>
              <a:spcAft>
                <a:spcPts val="0"/>
              </a:spcAft>
              <a:buClr>
                <a:schemeClr val="dk1"/>
              </a:buClr>
              <a:buSzPts val="2800"/>
              <a:buNone/>
            </a:pPr>
            <a:endParaRPr/>
          </a:p>
        </p:txBody>
      </p:sp>
      <p:pic>
        <p:nvPicPr>
          <p:cNvPr id="127" name="Google Shape;127;p6"/>
          <p:cNvPicPr preferRelativeResize="0"/>
          <p:nvPr/>
        </p:nvPicPr>
        <p:blipFill rotWithShape="1">
          <a:blip r:embed="rId3">
            <a:alphaModFix/>
          </a:blip>
          <a:srcRect l="1" r="435" b="2655"/>
          <a:stretch/>
        </p:blipFill>
        <p:spPr>
          <a:xfrm>
            <a:off x="3698191" y="4366637"/>
            <a:ext cx="4795618" cy="1960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618836" y="203200"/>
            <a:ext cx="10515600" cy="11306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Activation Energy</a:t>
            </a:r>
            <a:endParaRPr b="1"/>
          </a:p>
        </p:txBody>
      </p:sp>
      <p:sp>
        <p:nvSpPr>
          <p:cNvPr id="133" name="Google Shape;133;p7"/>
          <p:cNvSpPr txBox="1">
            <a:spLocks noGrp="1"/>
          </p:cNvSpPr>
          <p:nvPr>
            <p:ph type="body" idx="1"/>
          </p:nvPr>
        </p:nvSpPr>
        <p:spPr>
          <a:xfrm>
            <a:off x="618836" y="1282265"/>
            <a:ext cx="10734964" cy="43719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a:t>In order for a reaction to occur, particles must collide with a certain minimum energy; that is, the kinetic energies of the colliding particles must add to a certain minimum value. A certain minimum total amount of energy, called the </a:t>
            </a:r>
            <a:r>
              <a:rPr lang="en-US" b="1" i="1"/>
              <a:t>activation energy (</a:t>
            </a:r>
            <a:r>
              <a:rPr lang="en-US" b="1"/>
              <a:t>E</a:t>
            </a:r>
            <a:r>
              <a:rPr lang="en-US" b="1" baseline="-25000"/>
              <a:t>a</a:t>
            </a:r>
            <a:r>
              <a:rPr lang="en-US" b="1" i="1"/>
              <a:t>)</a:t>
            </a:r>
            <a:r>
              <a:rPr lang="en-US"/>
              <a:t>.</a:t>
            </a:r>
            <a:endParaRPr/>
          </a:p>
        </p:txBody>
      </p:sp>
      <p:pic>
        <p:nvPicPr>
          <p:cNvPr id="134" name="Google Shape;134;p7"/>
          <p:cNvPicPr preferRelativeResize="0"/>
          <p:nvPr/>
        </p:nvPicPr>
        <p:blipFill rotWithShape="1">
          <a:blip r:embed="rId3">
            <a:alphaModFix/>
          </a:blip>
          <a:srcRect/>
          <a:stretch/>
        </p:blipFill>
        <p:spPr>
          <a:xfrm>
            <a:off x="2580048" y="3265288"/>
            <a:ext cx="6812539" cy="3040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Collision Orientation</a:t>
            </a:r>
            <a:endParaRPr b="1"/>
          </a:p>
        </p:txBody>
      </p:sp>
      <p:sp>
        <p:nvSpPr>
          <p:cNvPr id="140" name="Google Shape;140;p8"/>
          <p:cNvSpPr txBox="1">
            <a:spLocks noGrp="1"/>
          </p:cNvSpPr>
          <p:nvPr>
            <p:ph type="body" idx="1"/>
          </p:nvPr>
        </p:nvSpPr>
        <p:spPr>
          <a:xfrm>
            <a:off x="533400" y="1548533"/>
            <a:ext cx="5516418" cy="476913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a:t>Colliding particles must come together in the proper orientation unless the particles involved are single atoms or small, symmetrical molecules.</a:t>
            </a:r>
            <a:endParaRPr/>
          </a:p>
        </p:txBody>
      </p:sp>
      <p:pic>
        <p:nvPicPr>
          <p:cNvPr id="141" name="Google Shape;141;p8"/>
          <p:cNvPicPr preferRelativeResize="0"/>
          <p:nvPr/>
        </p:nvPicPr>
        <p:blipFill rotWithShape="1">
          <a:blip r:embed="rId3">
            <a:alphaModFix/>
          </a:blip>
          <a:srcRect/>
          <a:stretch/>
        </p:blipFill>
        <p:spPr>
          <a:xfrm>
            <a:off x="6860838" y="586798"/>
            <a:ext cx="5095137" cy="5804766"/>
          </a:xfrm>
          <a:prstGeom prst="rect">
            <a:avLst/>
          </a:prstGeom>
          <a:noFill/>
          <a:ln>
            <a:noFill/>
          </a:ln>
        </p:spPr>
      </p:pic>
      <p:pic>
        <p:nvPicPr>
          <p:cNvPr id="142" name="Google Shape;142;p8"/>
          <p:cNvPicPr preferRelativeResize="0"/>
          <p:nvPr/>
        </p:nvPicPr>
        <p:blipFill rotWithShape="1">
          <a:blip r:embed="rId4">
            <a:alphaModFix/>
          </a:blip>
          <a:srcRect/>
          <a:stretch/>
        </p:blipFill>
        <p:spPr>
          <a:xfrm>
            <a:off x="1224684" y="4249159"/>
            <a:ext cx="4133850" cy="42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Rate of Reaction</a:t>
            </a:r>
            <a:endParaRPr b="1"/>
          </a:p>
        </p:txBody>
      </p:sp>
      <p:sp>
        <p:nvSpPr>
          <p:cNvPr id="148" name="Google Shape;148;p9"/>
          <p:cNvSpPr txBox="1">
            <a:spLocks noGrp="1"/>
          </p:cNvSpPr>
          <p:nvPr>
            <p:ph type="body" idx="1"/>
          </p:nvPr>
        </p:nvSpPr>
        <p:spPr>
          <a:xfrm>
            <a:off x="838200" y="1825625"/>
            <a:ext cx="521716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The rate of reaction can be measured by:</a:t>
            </a:r>
            <a:endParaRPr/>
          </a:p>
          <a:p>
            <a:pPr marL="228600" lvl="0" indent="-228600" algn="l" rtl="0">
              <a:lnSpc>
                <a:spcPct val="90000"/>
              </a:lnSpc>
              <a:spcBef>
                <a:spcPts val="1000"/>
              </a:spcBef>
              <a:spcAft>
                <a:spcPts val="0"/>
              </a:spcAft>
              <a:buClr>
                <a:schemeClr val="dk1"/>
              </a:buClr>
              <a:buSzPts val="2800"/>
              <a:buChar char="•"/>
            </a:pPr>
            <a:r>
              <a:rPr lang="en-US"/>
              <a:t>measuring how quickly a product is formed</a:t>
            </a:r>
            <a:endParaRPr/>
          </a:p>
          <a:p>
            <a:pPr marL="228600" lvl="0" indent="-228600" algn="l" rtl="0">
              <a:lnSpc>
                <a:spcPct val="90000"/>
              </a:lnSpc>
              <a:spcBef>
                <a:spcPts val="1000"/>
              </a:spcBef>
              <a:spcAft>
                <a:spcPts val="0"/>
              </a:spcAft>
              <a:buClr>
                <a:schemeClr val="dk1"/>
              </a:buClr>
              <a:buSzPts val="2800"/>
              <a:buChar char="•"/>
            </a:pPr>
            <a:r>
              <a:rPr lang="en-US"/>
              <a:t>measuring the how quickly a reactant is 'used up'</a:t>
            </a:r>
            <a:endParaRPr/>
          </a:p>
          <a:p>
            <a:pPr marL="228600" lvl="0" indent="-50800" algn="l" rtl="0">
              <a:lnSpc>
                <a:spcPct val="90000"/>
              </a:lnSpc>
              <a:spcBef>
                <a:spcPts val="1000"/>
              </a:spcBef>
              <a:spcAft>
                <a:spcPts val="0"/>
              </a:spcAft>
              <a:buClr>
                <a:schemeClr val="dk1"/>
              </a:buClr>
              <a:buSzPts val="2800"/>
              <a:buNone/>
            </a:pPr>
            <a:endParaRPr/>
          </a:p>
        </p:txBody>
      </p:sp>
      <p:pic>
        <p:nvPicPr>
          <p:cNvPr id="149" name="Google Shape;149;p9"/>
          <p:cNvPicPr preferRelativeResize="0"/>
          <p:nvPr/>
        </p:nvPicPr>
        <p:blipFill rotWithShape="1">
          <a:blip r:embed="rId3">
            <a:alphaModFix/>
          </a:blip>
          <a:srcRect/>
          <a:stretch/>
        </p:blipFill>
        <p:spPr>
          <a:xfrm>
            <a:off x="6455816" y="782319"/>
            <a:ext cx="5425986" cy="4360545"/>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иний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1290</Words>
  <Application>Microsoft Office PowerPoint</Application>
  <PresentationFormat>Широкоэкранный</PresentationFormat>
  <Paragraphs>123</Paragraphs>
  <Slides>36</Slides>
  <Notes>35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Times New Roman</vt:lpstr>
      <vt:lpstr>Arial</vt:lpstr>
      <vt:lpstr>Calibri</vt:lpstr>
      <vt:lpstr>Bradley Hand ITC</vt:lpstr>
      <vt:lpstr>Georgia</vt:lpstr>
      <vt:lpstr>Arial Black</vt:lpstr>
      <vt:lpstr>Noto Sans Symbols</vt:lpstr>
      <vt:lpstr>Тема Office</vt:lpstr>
      <vt:lpstr>Types of chemical reactions</vt:lpstr>
      <vt:lpstr>LEARNING OUTCOMES</vt:lpstr>
      <vt:lpstr>Chemical Reactions and Chemical Equations</vt:lpstr>
      <vt:lpstr>Stoichiometry </vt:lpstr>
      <vt:lpstr>What causes a chemical reaction to take place?</vt:lpstr>
      <vt:lpstr>Molecular Collisions</vt:lpstr>
      <vt:lpstr>Activation Energy</vt:lpstr>
      <vt:lpstr>Collision Orientation</vt:lpstr>
      <vt:lpstr>Rate of Reaction</vt:lpstr>
      <vt:lpstr>Factors That Affect Reaction Rate</vt:lpstr>
      <vt:lpstr>Temperature</vt:lpstr>
      <vt:lpstr>Concentration</vt:lpstr>
      <vt:lpstr>Surface Area / Particle Size</vt:lpstr>
      <vt:lpstr>Catalyst</vt:lpstr>
      <vt:lpstr>Презентация PowerPoint</vt:lpstr>
      <vt:lpstr>Synthesis</vt:lpstr>
      <vt:lpstr>Decomposition</vt:lpstr>
      <vt:lpstr>Replacement</vt:lpstr>
      <vt:lpstr>Single-Replacement</vt:lpstr>
      <vt:lpstr>Double-Replacement</vt:lpstr>
      <vt:lpstr>Combustion</vt:lpstr>
      <vt:lpstr>Neutralization </vt:lpstr>
      <vt:lpstr>What Type of Chemical Reaction?</vt:lpstr>
      <vt:lpstr>What Type of Chemical Reaction?</vt:lpstr>
      <vt:lpstr>What Type of Chemical Reaction?</vt:lpstr>
      <vt:lpstr>What Type of Chemical Reaction?</vt:lpstr>
      <vt:lpstr>What Type of Chemical Reaction?</vt:lpstr>
      <vt:lpstr>Types of organic reactions</vt:lpstr>
      <vt:lpstr>1. Addition reaction</vt:lpstr>
      <vt:lpstr>2. Elimination reaction</vt:lpstr>
      <vt:lpstr>3. Substitution reaction         </vt:lpstr>
      <vt:lpstr>4. Radical reactions</vt:lpstr>
      <vt:lpstr>5. Oxidation-Reduction reactions</vt:lpstr>
      <vt:lpstr>Oxidation-Reduction reactions examples</vt:lpstr>
      <vt:lpstr>6. Rearrangements  </vt:lpstr>
      <vt:lpstr>We discussed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chemical reactions</dc:title>
  <dc:creator>user</dc:creator>
  <cp:lastModifiedBy>Шевченко Анастасия</cp:lastModifiedBy>
  <cp:revision>6</cp:revision>
  <dcterms:created xsi:type="dcterms:W3CDTF">2020-07-18T08:43:48Z</dcterms:created>
  <dcterms:modified xsi:type="dcterms:W3CDTF">2023-12-04T09:52:49Z</dcterms:modified>
</cp:coreProperties>
</file>